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2" r:id="rId32"/>
    <p:sldId id="286" r:id="rId33"/>
    <p:sldId id="287" r:id="rId34"/>
    <p:sldId id="288" r:id="rId3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Roboto Mono" panose="020B0604020202020204" charset="0"/>
      <p:regular r:id="rId45"/>
      <p:bold r:id="rId46"/>
      <p:italic r:id="rId47"/>
      <p:boldItalic r:id="rId48"/>
    </p:embeddedFont>
    <p:embeddedFont>
      <p:font typeface="Roboto Black" panose="020B0604020202020204" charset="0"/>
      <p:bold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jlt0OOFL9BaiktLhTPNT448pGt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" name="Google Shape;7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d74f05bfe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d74f05bfee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g3d74f05bfee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5" name="Google Shape;245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" name="Google Shape;299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1" name="Google Shape;391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1" name="Google Shape;431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5" name="Google Shape;44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6" name="Google Shape;446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uk-UA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32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33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1" name="Google Shape;481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/>
              <a:t>34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й слайд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9"/>
          <p:cNvSpPr txBox="1">
            <a:spLocks noGrp="1"/>
          </p:cNvSpPr>
          <p:nvPr>
            <p:ph type="ctrTitle"/>
          </p:nvPr>
        </p:nvSpPr>
        <p:spPr>
          <a:xfrm>
            <a:off x="607501" y="1086864"/>
            <a:ext cx="7929000" cy="22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5400"/>
              <a:buFont typeface="Calibri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9"/>
          <p:cNvSpPr txBox="1">
            <a:spLocks noGrp="1"/>
          </p:cNvSpPr>
          <p:nvPr>
            <p:ph type="subTitle" idx="1"/>
          </p:nvPr>
        </p:nvSpPr>
        <p:spPr>
          <a:xfrm>
            <a:off x="607501" y="3960635"/>
            <a:ext cx="79290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17" name="Google Shape;17;p39"/>
          <p:cNvCxnSpPr/>
          <p:nvPr/>
        </p:nvCxnSpPr>
        <p:spPr>
          <a:xfrm>
            <a:off x="607501" y="4672012"/>
            <a:ext cx="7929000" cy="0"/>
          </a:xfrm>
          <a:prstGeom prst="straightConnector1">
            <a:avLst/>
          </a:prstGeom>
          <a:noFill/>
          <a:ln w="19050" cap="flat" cmpd="sng">
            <a:solidFill>
              <a:srgbClr val="0099A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ез фону заголовок і об'єкт">
  <p:cSld name="Без фону заголовок і об'єкт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 txBox="1">
            <a:spLocks noGrp="1"/>
          </p:cNvSpPr>
          <p:nvPr>
            <p:ph type="title"/>
          </p:nvPr>
        </p:nvSpPr>
        <p:spPr>
          <a:xfrm>
            <a:off x="1170737" y="42082"/>
            <a:ext cx="7359300" cy="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body" idx="1"/>
          </p:nvPr>
        </p:nvSpPr>
        <p:spPr>
          <a:xfrm>
            <a:off x="614036" y="1666715"/>
            <a:ext cx="7915800" cy="27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21" name="Google Shape;21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якую за увагу">
  <p:cSld name="Дякую за увагу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1"/>
          <p:cNvSpPr txBox="1">
            <a:spLocks noGrp="1"/>
          </p:cNvSpPr>
          <p:nvPr>
            <p:ph type="title"/>
          </p:nvPr>
        </p:nvSpPr>
        <p:spPr>
          <a:xfrm>
            <a:off x="1183976" y="1451825"/>
            <a:ext cx="67374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4000"/>
              <a:buFont typeface="Calibri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" name="Google Shape;24;p41"/>
          <p:cNvCxnSpPr/>
          <p:nvPr/>
        </p:nvCxnSpPr>
        <p:spPr>
          <a:xfrm>
            <a:off x="607501" y="4672012"/>
            <a:ext cx="7929000" cy="0"/>
          </a:xfrm>
          <a:prstGeom prst="straightConnector1">
            <a:avLst/>
          </a:prstGeom>
          <a:noFill/>
          <a:ln w="19050" cap="flat" cmpd="sng">
            <a:solidFill>
              <a:srgbClr val="0099A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ий слайд">
  <p:cSld name="1_Титульний слайд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2"/>
          <p:cNvSpPr txBox="1">
            <a:spLocks noGrp="1"/>
          </p:cNvSpPr>
          <p:nvPr>
            <p:ph type="ctrTitle"/>
          </p:nvPr>
        </p:nvSpPr>
        <p:spPr>
          <a:xfrm>
            <a:off x="607501" y="1086864"/>
            <a:ext cx="7929000" cy="22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5400"/>
              <a:buFont typeface="Calibri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2"/>
          <p:cNvSpPr txBox="1">
            <a:spLocks noGrp="1"/>
          </p:cNvSpPr>
          <p:nvPr>
            <p:ph type="subTitle" idx="1"/>
          </p:nvPr>
        </p:nvSpPr>
        <p:spPr>
          <a:xfrm>
            <a:off x="607501" y="3960635"/>
            <a:ext cx="79290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29" name="Google Shape;29;p42"/>
          <p:cNvCxnSpPr/>
          <p:nvPr/>
        </p:nvCxnSpPr>
        <p:spPr>
          <a:xfrm>
            <a:off x="607501" y="4672012"/>
            <a:ext cx="7929000" cy="0"/>
          </a:xfrm>
          <a:prstGeom prst="straightConnector1">
            <a:avLst/>
          </a:prstGeom>
          <a:noFill/>
          <a:ln w="19050" cap="flat" cmpd="sng">
            <a:solidFill>
              <a:srgbClr val="0099A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0" name="Google Shape;3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296" y="41330"/>
            <a:ext cx="585771" cy="72702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і об'єкт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3"/>
          <p:cNvSpPr txBox="1">
            <a:spLocks noGrp="1"/>
          </p:cNvSpPr>
          <p:nvPr>
            <p:ph type="title"/>
          </p:nvPr>
        </p:nvSpPr>
        <p:spPr>
          <a:xfrm>
            <a:off x="3883843" y="42083"/>
            <a:ext cx="52023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body" idx="1"/>
          </p:nvPr>
        </p:nvSpPr>
        <p:spPr>
          <a:xfrm>
            <a:off x="614036" y="1666715"/>
            <a:ext cx="7915800" cy="27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і об'єкт">
  <p:cSld name="1_Заголовок і об'єкт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 txBox="1">
            <a:spLocks noGrp="1"/>
          </p:cNvSpPr>
          <p:nvPr>
            <p:ph type="title"/>
          </p:nvPr>
        </p:nvSpPr>
        <p:spPr>
          <a:xfrm>
            <a:off x="3883843" y="42083"/>
            <a:ext cx="52023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614036" y="1666715"/>
            <a:ext cx="7915800" cy="27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озділу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title"/>
          </p:nvPr>
        </p:nvSpPr>
        <p:spPr>
          <a:xfrm>
            <a:off x="607501" y="1533925"/>
            <a:ext cx="79212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4800"/>
              <a:buFont typeface="Calibri"/>
              <a:buNone/>
              <a:defRPr sz="48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body" idx="1"/>
          </p:nvPr>
        </p:nvSpPr>
        <p:spPr>
          <a:xfrm>
            <a:off x="607501" y="3960905"/>
            <a:ext cx="79212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ий слайд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рівняння">
  <p:cSld name="Порівняння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8"/>
          <p:cNvSpPr txBox="1">
            <a:spLocks noGrp="1"/>
          </p:cNvSpPr>
          <p:nvPr>
            <p:ph type="body" idx="1"/>
          </p:nvPr>
        </p:nvSpPr>
        <p:spPr>
          <a:xfrm>
            <a:off x="611048" y="1631156"/>
            <a:ext cx="38925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004D54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body" idx="2"/>
          </p:nvPr>
        </p:nvSpPr>
        <p:spPr>
          <a:xfrm>
            <a:off x="611047" y="2063357"/>
            <a:ext cx="3892500" cy="23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?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?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?"/>
              <a:defRPr sz="1400"/>
            </a:lvl4pPr>
            <a:lvl5pPr marL="228600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?"/>
              <a:defRPr sz="1200"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54" name="Google Shape;54;p48"/>
          <p:cNvSpPr txBox="1">
            <a:spLocks noGrp="1"/>
          </p:cNvSpPr>
          <p:nvPr>
            <p:ph type="body" idx="3"/>
          </p:nvPr>
        </p:nvSpPr>
        <p:spPr>
          <a:xfrm>
            <a:off x="4640564" y="1631156"/>
            <a:ext cx="38958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004D54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48"/>
          <p:cNvSpPr txBox="1">
            <a:spLocks noGrp="1"/>
          </p:cNvSpPr>
          <p:nvPr>
            <p:ph type="body" idx="4"/>
          </p:nvPr>
        </p:nvSpPr>
        <p:spPr>
          <a:xfrm>
            <a:off x="4640564" y="2063357"/>
            <a:ext cx="3895800" cy="23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?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?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?"/>
              <a:defRPr sz="1400"/>
            </a:lvl4pPr>
            <a:lvl5pPr marL="228600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?"/>
              <a:defRPr sz="1200"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?"/>
              <a:defRPr/>
            </a:lvl9pPr>
          </a:lstStyle>
          <a:p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title"/>
          </p:nvPr>
        </p:nvSpPr>
        <p:spPr>
          <a:xfrm>
            <a:off x="1170737" y="42082"/>
            <a:ext cx="73593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04D54"/>
                </a:solidFill>
              </a:defRPr>
            </a:lvl1pPr>
            <a:lvl2pPr lvl="1">
              <a:buNone/>
              <a:defRPr>
                <a:solidFill>
                  <a:srgbClr val="004D54"/>
                </a:solidFill>
              </a:defRPr>
            </a:lvl2pPr>
            <a:lvl3pPr lvl="2">
              <a:buNone/>
              <a:defRPr>
                <a:solidFill>
                  <a:srgbClr val="004D54"/>
                </a:solidFill>
              </a:defRPr>
            </a:lvl3pPr>
            <a:lvl4pPr lvl="3">
              <a:buNone/>
              <a:defRPr>
                <a:solidFill>
                  <a:srgbClr val="004D54"/>
                </a:solidFill>
              </a:defRPr>
            </a:lvl4pPr>
            <a:lvl5pPr lvl="4">
              <a:buNone/>
              <a:defRPr>
                <a:solidFill>
                  <a:srgbClr val="004D54"/>
                </a:solidFill>
              </a:defRPr>
            </a:lvl5pPr>
            <a:lvl6pPr lvl="5">
              <a:buNone/>
              <a:defRPr>
                <a:solidFill>
                  <a:srgbClr val="004D54"/>
                </a:solidFill>
              </a:defRPr>
            </a:lvl6pPr>
            <a:lvl7pPr lvl="6">
              <a:buNone/>
              <a:defRPr>
                <a:solidFill>
                  <a:srgbClr val="004D54"/>
                </a:solidFill>
              </a:defRPr>
            </a:lvl7pPr>
            <a:lvl8pPr lvl="7">
              <a:buNone/>
              <a:defRPr>
                <a:solidFill>
                  <a:srgbClr val="004D54"/>
                </a:solidFill>
              </a:defRPr>
            </a:lvl8pPr>
            <a:lvl9pPr lvl="8">
              <a:buNone/>
              <a:defRPr>
                <a:solidFill>
                  <a:srgbClr val="004D54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анорамна фотографія з підписом">
  <p:cSld name="Панорамна фотографія з підписом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9"/>
          <p:cNvSpPr txBox="1">
            <a:spLocks noGrp="1"/>
          </p:cNvSpPr>
          <p:nvPr>
            <p:ph type="title"/>
          </p:nvPr>
        </p:nvSpPr>
        <p:spPr>
          <a:xfrm>
            <a:off x="611468" y="3953531"/>
            <a:ext cx="79212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3200"/>
              <a:buFont typeface="Calibri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3600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49"/>
          <p:cNvSpPr txBox="1">
            <a:spLocks noGrp="1"/>
          </p:cNvSpPr>
          <p:nvPr>
            <p:ph type="body" idx="1"/>
          </p:nvPr>
        </p:nvSpPr>
        <p:spPr>
          <a:xfrm>
            <a:off x="611468" y="4378584"/>
            <a:ext cx="7921200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ображення з підписом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0"/>
          <p:cNvSpPr txBox="1">
            <a:spLocks noGrp="1"/>
          </p:cNvSpPr>
          <p:nvPr>
            <p:ph type="title"/>
          </p:nvPr>
        </p:nvSpPr>
        <p:spPr>
          <a:xfrm>
            <a:off x="611048" y="747713"/>
            <a:ext cx="3639600" cy="1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3200"/>
              <a:buFont typeface="Calibri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0"/>
          <p:cNvSpPr>
            <a:spLocks noGrp="1"/>
          </p:cNvSpPr>
          <p:nvPr>
            <p:ph type="pic" idx="2"/>
          </p:nvPr>
        </p:nvSpPr>
        <p:spPr>
          <a:xfrm>
            <a:off x="4573588" y="0"/>
            <a:ext cx="4570500" cy="5143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50"/>
          <p:cNvSpPr txBox="1">
            <a:spLocks noGrp="1"/>
          </p:cNvSpPr>
          <p:nvPr>
            <p:ph type="body" idx="1"/>
          </p:nvPr>
        </p:nvSpPr>
        <p:spPr>
          <a:xfrm>
            <a:off x="611048" y="2100805"/>
            <a:ext cx="3639600" cy="22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pic>
        <p:nvPicPr>
          <p:cNvPr id="67" name="Google Shape;67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908" y="42083"/>
            <a:ext cx="586966" cy="72783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1244600" y="335391"/>
            <a:ext cx="72918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20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0022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607500" y="1638303"/>
            <a:ext cx="7922400" cy="27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🞆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🞆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🞆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🞆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3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908" y="42083"/>
            <a:ext cx="586966" cy="72783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jp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>
            <a:spLocks noGrp="1"/>
          </p:cNvSpPr>
          <p:nvPr>
            <p:ph type="ctrTitle"/>
          </p:nvPr>
        </p:nvSpPr>
        <p:spPr>
          <a:xfrm>
            <a:off x="115800" y="1118225"/>
            <a:ext cx="8912400" cy="24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22225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33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rPr>
              <a:t>ПСИХОЛОГІЧНА ПІДТРИМКА РЕСУРСНОГО ПОТЕНЦІАЛУ ОСОБИСТОСТІ В МІНЛИВИХ УМОВАХ СУСПІЛЬНОГО БУТТЯ</a:t>
            </a:r>
            <a:endParaRPr sz="3300" b="0">
              <a:solidFill>
                <a:schemeClr val="accent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22225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300" b="0">
              <a:solidFill>
                <a:schemeClr val="accent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кафедра практичної психології</a:t>
            </a:r>
            <a:r>
              <a:rPr lang="uk-UA" sz="2500" b="0">
                <a:solidFill>
                  <a:srgbClr val="0099A8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2500" b="0">
              <a:solidFill>
                <a:srgbClr val="0099A8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5" name="Google Shape;75;p1"/>
          <p:cNvSpPr txBox="1">
            <a:spLocks noGrp="1"/>
          </p:cNvSpPr>
          <p:nvPr>
            <p:ph type="subTitle" idx="1"/>
          </p:nvPr>
        </p:nvSpPr>
        <p:spPr>
          <a:xfrm>
            <a:off x="607500" y="3688128"/>
            <a:ext cx="7929000" cy="10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500">
                <a:solidFill>
                  <a:srgbClr val="0DABBB"/>
                </a:solidFill>
                <a:latin typeface="Roboto"/>
                <a:ea typeface="Roboto"/>
                <a:cs typeface="Roboto"/>
                <a:sym typeface="Roboto"/>
              </a:rPr>
              <a:t>(Реєстраційний номер: 0121U112046)</a:t>
            </a:r>
            <a:endParaRPr sz="1500">
              <a:solidFill>
                <a:srgbClr val="0DABB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500">
                <a:solidFill>
                  <a:srgbClr val="0DABBB"/>
                </a:solidFill>
                <a:latin typeface="Roboto"/>
                <a:ea typeface="Roboto"/>
                <a:cs typeface="Roboto"/>
                <a:sym typeface="Roboto"/>
              </a:rPr>
              <a:t>Керівник наукової теми: доктор психологічних наук,</a:t>
            </a:r>
            <a:endParaRPr sz="1500">
              <a:solidFill>
                <a:srgbClr val="0DABB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500">
                <a:solidFill>
                  <a:srgbClr val="0DABBB"/>
                </a:solidFill>
                <a:latin typeface="Roboto"/>
                <a:ea typeface="Roboto"/>
                <a:cs typeface="Roboto"/>
                <a:sym typeface="Roboto"/>
              </a:rPr>
              <a:t>професор Лозова О.М.</a:t>
            </a:r>
            <a:endParaRPr sz="1500">
              <a:solidFill>
                <a:srgbClr val="0DABB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500">
                <a:solidFill>
                  <a:srgbClr val="0DABBB"/>
                </a:solidFill>
                <a:latin typeface="Roboto"/>
                <a:ea typeface="Roboto"/>
                <a:cs typeface="Roboto"/>
                <a:sym typeface="Roboto"/>
              </a:rPr>
              <a:t>Термін виконання: 06.2021 – 06.2026.</a:t>
            </a:r>
            <a:endParaRPr sz="1500">
              <a:solidFill>
                <a:srgbClr val="0DABB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/>
          <p:nvPr/>
        </p:nvSpPr>
        <p:spPr>
          <a:xfrm>
            <a:off x="775650" y="728306"/>
            <a:ext cx="7592700" cy="694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b="1" i="0" u="none" strike="noStrike" cap="none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Об’єкт дослідження:</a:t>
            </a:r>
            <a:r>
              <a:rPr lang="uk-UA" sz="1800" b="0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uk-UA" sz="18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ресурсний потенціал особистості</a:t>
            </a:r>
            <a:endParaRPr sz="1800" b="1" i="0" u="none" strike="noStrike" cap="none">
              <a:solidFill>
                <a:srgbClr val="22222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775775" y="1611966"/>
            <a:ext cx="7592700" cy="890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Предмет дослідження</a:t>
            </a:r>
            <a:r>
              <a:rPr lang="uk-U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uk-U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18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психологічна підтримка ресурсного потенціалу особистості в мінливих умовах суспільного буття</a:t>
            </a:r>
            <a:endParaRPr sz="1700" b="1" i="0" u="none" strike="noStrike" cap="non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775775" y="2690925"/>
            <a:ext cx="7592700" cy="2097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b="1" i="0" u="none" strike="noStrike" cap="none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Мета дослідження</a:t>
            </a:r>
            <a:r>
              <a:rPr lang="uk-UA" sz="18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: виявити системотвірні критерії та показники розвитку ресурсного потенціалу особистості; розробити модель і технології психологічної підтримки ресурсного потенціалу особистості в умовах мінливості суспільного буття</a:t>
            </a:r>
            <a:endParaRPr sz="1800" b="1" i="0" u="none" strike="noStrike" cap="non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4" name="Google Shape;84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b="1"/>
              <a:t>2</a:t>
            </a:fld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/>
          <p:nvPr/>
        </p:nvSpPr>
        <p:spPr>
          <a:xfrm>
            <a:off x="317850" y="984075"/>
            <a:ext cx="8508300" cy="3794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 Mono"/>
              <a:buChar char="●"/>
            </a:pPr>
            <a:r>
              <a:rPr lang="uk-UA" sz="17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проаналізувати характер впливу мінливих умов суспільного буття на розвиток ресурсного потенціалу особистості </a:t>
            </a:r>
            <a:endParaRPr sz="1700" b="1" i="0" u="none" strike="noStrike" cap="non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 Mono"/>
              <a:buChar char="●"/>
            </a:pPr>
            <a:r>
              <a:rPr lang="uk-UA" sz="17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емпірично виявити й теоретично узагальнити складові ресурсного потенціалу особистості та особливості їх взаємодії  </a:t>
            </a:r>
            <a:endParaRPr sz="1700" b="1" i="0" u="none" strike="noStrike" cap="non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 Mono"/>
              <a:buChar char="●"/>
            </a:pPr>
            <a:r>
              <a:rPr lang="uk-UA" sz="17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створити та апробувати модел</a:t>
            </a:r>
            <a:r>
              <a:rPr lang="uk-UA" sz="1700" b="1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і</a:t>
            </a:r>
            <a:r>
              <a:rPr lang="uk-UA" sz="17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взаємодії складових ресурсного потенціалу особистості</a:t>
            </a:r>
            <a:endParaRPr sz="1700" b="1" i="0" u="none" strike="noStrike" cap="non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 Mono"/>
              <a:buChar char="●"/>
            </a:pPr>
            <a:r>
              <a:rPr lang="uk-UA" sz="1700" b="1" i="0" u="none" strike="noStrike" cap="non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розробити та експериментально перевірити психологічні технології підтримки ресурсного потенціалу особистості</a:t>
            </a:r>
            <a:endParaRPr sz="1700" b="1" i="0" u="none" strike="noStrike" cap="non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1488000" y="243469"/>
            <a:ext cx="6168000" cy="537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30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ЗАВДАННЯ ДОСЛІДЖЕННЯ</a:t>
            </a:r>
            <a:endParaRPr sz="30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b="1"/>
              <a:t>3</a:t>
            </a:fld>
            <a:endParaRPr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449650" y="961444"/>
            <a:ext cx="8276700" cy="3753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56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«Індикатор коупінг-стратегій» (Дж. Амірхан);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«Діагностика емоційного інтелекту» (Н. Холл);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«Торонтська шкала алекситимії» (TAS-20) (Г. Тейлор);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«До</a:t>
            </a: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свід близьких стосунків» (ECR) К. Бреннан в адаптації М. Казанжи та Ю. Вторнікової; 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«Опитувальник для вимірювання вигорання» Burnout Assessment Tool (BAT);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«Опитувальник професійної життєстійкості» (О. Кокун); 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«Діагностика копінг-поведінки у стресових ситуаціях» (С. Норман, Д.Ендлер, Д.Джеймс, М.Паркер);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«Методика дослідження самооцінки» (Т.Дембо, С.Рубінштейн); 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AutoNum type="arabicPeriod"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«Велика тривимірна шкала перфекціонізму» (М. Смітт, Д. Саклофскі, Й. Стоєбер, С. Шеррі, в адаптації Т. Грубі).</a:t>
            </a:r>
            <a:endParaRPr sz="13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1511050" y="264656"/>
            <a:ext cx="6153900" cy="5175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uk-UA" sz="3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МЕТОДИ ДОСЛІДЖЕННЯ </a:t>
            </a:r>
            <a:r>
              <a:rPr lang="uk-UA"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(24)</a:t>
            </a:r>
            <a:endParaRPr sz="19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b="1"/>
              <a:t>4</a:t>
            </a:fld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3d74f05bfee_0_7" title="Gemini_Generated_Image_bc7ouwbc7ouwbc7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3d74f05bfee_0_7"/>
          <p:cNvSpPr txBox="1">
            <a:spLocks noGrp="1"/>
          </p:cNvSpPr>
          <p:nvPr>
            <p:ph type="sldNum" idx="12"/>
          </p:nvPr>
        </p:nvSpPr>
        <p:spPr>
          <a:xfrm>
            <a:off x="8424059" y="4596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b="1"/>
              <a:t>5</a:t>
            </a:fld>
            <a:endParaRPr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/>
          <p:nvPr/>
        </p:nvSpPr>
        <p:spPr>
          <a:xfrm>
            <a:off x="437913" y="1837106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uk-UA" sz="1312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111</a:t>
            </a: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437700" y="2861119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1400575" y="2016323"/>
            <a:ext cx="7136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Левченко В.В., Нежинська О.О. (2</a:t>
            </a:r>
            <a:r>
              <a:rPr lang="uk-UA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22)/ Шляхи розвитку ресурсів особистості у контексті ситуації невизначеності в умовах пандемії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8"/>
          <p:cNvSpPr txBox="1"/>
          <p:nvPr/>
        </p:nvSpPr>
        <p:spPr>
          <a:xfrm>
            <a:off x="1410325" y="3223975"/>
            <a:ext cx="7117200" cy="459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 О.М. (2023). Методологічні засади дослідження дискурсу трансформаційного стану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свідомості у кризових умовах розвитку суспільства</a:t>
            </a:r>
            <a:endParaRPr sz="12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1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876075" y="902738"/>
            <a:ext cx="74226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1: аналіз основних підходів до проблеми психологічної підтримки ресурсного потенціалу особистості</a:t>
            </a:r>
            <a:endParaRPr sz="19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1434600" y="4048525"/>
            <a:ext cx="7107600" cy="5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Зінченко О. В., &amp; Слонченко Є. І. (2026). Психологічні умови формування оптимальної суб’єктності студентської молоді</a:t>
            </a:r>
            <a:endParaRPr sz="12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438125" y="3886594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437488" y="1778597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2" name="Google Shape;122;p8"/>
          <p:cNvSpPr txBox="1"/>
          <p:nvPr/>
        </p:nvSpPr>
        <p:spPr>
          <a:xfrm>
            <a:off x="438125" y="2804081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3" name="Google Shape;123;p8"/>
          <p:cNvSpPr txBox="1"/>
          <p:nvPr/>
        </p:nvSpPr>
        <p:spPr>
          <a:xfrm>
            <a:off x="438125" y="3829556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2320350" y="187875"/>
            <a:ext cx="4175700" cy="590700"/>
          </a:xfrm>
          <a:prstGeom prst="roundRect">
            <a:avLst>
              <a:gd name="adj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uk-UA" sz="2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Теоретико-аналітичний</a:t>
            </a: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1420050" y="1778600"/>
            <a:ext cx="7136700" cy="280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Оприявнено теоретичний базис дослідження ресурсного потенціалу особистості</a:t>
            </a:r>
            <a:endParaRPr sz="13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1400575" y="2662825"/>
            <a:ext cx="7136700" cy="5136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Описано теоретико-методологічні засади дослідження трансформаційного стану свідомості у кризових умовах розвитку суспільства</a:t>
            </a:r>
            <a:endParaRPr sz="13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1420050" y="3768325"/>
            <a:ext cx="7107600" cy="280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Обґрунтовано теоретичні основи розвитку суб’єктного ресурсу студентської молоді</a:t>
            </a:r>
            <a:endParaRPr sz="1200" b="1" i="1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6</a:t>
            </a:fld>
            <a:endParaRPr sz="15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/>
          <p:nvPr/>
        </p:nvSpPr>
        <p:spPr>
          <a:xfrm>
            <a:off x="1348675" y="2033075"/>
            <a:ext cx="7208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Клібайс Т.В., Старинська Н.В., Краєва О.А. (2021). До проблеми життєстійкості та самоактуалізації як складових ресурсного потенціалу особистості</a:t>
            </a:r>
            <a:endParaRPr sz="120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9"/>
          <p:cNvSpPr txBox="1"/>
          <p:nvPr/>
        </p:nvSpPr>
        <p:spPr>
          <a:xfrm>
            <a:off x="1348675" y="3023125"/>
            <a:ext cx="7208100" cy="6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Temple, M. L., Lytvynenko, O., Kolesnikova, O., Maryanenko, O. &amp; Zaporozhets, O. (2022). A Conceptual Rationale for a Contemporary Unified Code of Ethics in Ukraine</a:t>
            </a:r>
            <a:endParaRPr sz="12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9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1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/>
          <p:nvPr/>
        </p:nvSpPr>
        <p:spPr>
          <a:xfrm>
            <a:off x="1607100" y="433238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уточнення понять та базових складників ресурсного потенціалу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1348675" y="4050125"/>
            <a:ext cx="72081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Репетій С.Т. (2023) Духовність в екзистенціальних вимірах людського буття</a:t>
            </a:r>
            <a:endParaRPr sz="12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1348675" y="1525250"/>
            <a:ext cx="7208100" cy="5136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Концептуалізовано основні поняття дослідження (ресурсний потенціал, життєстійкість, самоактуалізація, настановлення та ін.)</a:t>
            </a: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1348675" y="2669650"/>
            <a:ext cx="7208100" cy="3534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Проаналізовано генезу етичних вимог до роботи психологів-практиків в Україні</a:t>
            </a:r>
            <a:endParaRPr sz="12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1348675" y="3647834"/>
            <a:ext cx="7208100" cy="3936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200" b="1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З’ясовано роль феномена духовності в контексті буденної життєдіяльності особистості</a:t>
            </a:r>
            <a:endParaRPr sz="1200" b="1" i="1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7</a:t>
            </a:fld>
            <a:endParaRPr sz="1500" b="1"/>
          </a:p>
        </p:txBody>
      </p:sp>
      <p:sp>
        <p:nvSpPr>
          <p:cNvPr id="143" name="Google Shape;143;p9"/>
          <p:cNvSpPr/>
          <p:nvPr/>
        </p:nvSpPr>
        <p:spPr>
          <a:xfrm>
            <a:off x="428488" y="1650331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uk-UA" sz="1312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111</a:t>
            </a: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428275" y="2674344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428700" y="3699819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428063" y="1591822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428700" y="2617306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5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428700" y="3642781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6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/>
          <p:nvPr/>
        </p:nvSpPr>
        <p:spPr>
          <a:xfrm>
            <a:off x="-88489" y="3187238"/>
            <a:ext cx="2742789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8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Інтегративна модель розвитку самоцінності особистості в процесі отримання психологічної допомоги (</a:t>
            </a:r>
            <a:r>
              <a:rPr lang="uk-UA" sz="8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sz="8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Н.В.)</a:t>
            </a:r>
            <a:endParaRPr sz="8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5" name="Google Shape;155;p10" descr="C:\Users\Tala\Downloads\Діаграма без назви.drawio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300" y="914689"/>
            <a:ext cx="4214953" cy="224761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0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1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1607100" y="130838"/>
            <a:ext cx="5929800" cy="733214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000" b="1" i="0" u="none" strike="noStrike" cap="none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3: Розробка моделей взаємодії складових ресурсного потенціалу особистості</a:t>
            </a:r>
            <a:endParaRPr sz="2000" b="1" i="0" u="none" strike="noStrike" cap="none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8</a:t>
            </a:fld>
            <a:endParaRPr sz="1500" b="1"/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7237" y="3320438"/>
            <a:ext cx="3000000" cy="178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16450" y="914689"/>
            <a:ext cx="4094303" cy="218411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0"/>
          <p:cNvSpPr txBox="1"/>
          <p:nvPr/>
        </p:nvSpPr>
        <p:spPr>
          <a:xfrm>
            <a:off x="5517738" y="4215681"/>
            <a:ext cx="3474787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Інтегративна модель розвитку ресурсного потенціалу осіб із психосоматичними розладами засобами арт-терапії (</a:t>
            </a:r>
            <a:r>
              <a:rPr lang="uk-UA" sz="1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Клібайс</a:t>
            </a: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Т.В., </a:t>
            </a:r>
            <a:r>
              <a:rPr lang="uk-UA" sz="1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Н.В., </a:t>
            </a:r>
            <a:r>
              <a:rPr lang="uk-UA" sz="1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Щелок</a:t>
            </a: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Н.В.)</a:t>
            </a:r>
            <a:endParaRPr sz="1000" dirty="0"/>
          </a:p>
        </p:txBody>
      </p:sp>
      <p:sp>
        <p:nvSpPr>
          <p:cNvPr id="162" name="Google Shape;162;p10"/>
          <p:cNvSpPr txBox="1"/>
          <p:nvPr/>
        </p:nvSpPr>
        <p:spPr>
          <a:xfrm>
            <a:off x="5355276" y="3232001"/>
            <a:ext cx="3637249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Модель </a:t>
            </a:r>
            <a:r>
              <a:rPr lang="uk-UA" sz="1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долаючої</a:t>
            </a: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поведінки цивільного населення під час війни (</a:t>
            </a:r>
            <a:r>
              <a:rPr lang="uk-UA" sz="1000" b="1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Крапива</a:t>
            </a:r>
            <a:r>
              <a:rPr lang="uk-UA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М.С.)</a:t>
            </a:r>
            <a:endParaRPr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/>
        </p:nvSpPr>
        <p:spPr>
          <a:xfrm>
            <a:off x="1220750" y="196763"/>
            <a:ext cx="7246800" cy="5541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Висновки теоретичного етапу дослідження:</a:t>
            </a:r>
            <a:endParaRPr sz="3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345600" y="1075100"/>
            <a:ext cx="8452800" cy="360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Розроблено теоретико-методологічні засади вивчення ресурсного потенціалу особистості, зокрема, у віковому та професійному аспектах</a:t>
            </a:r>
            <a:endParaRPr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Уточнено поняття психологічного ресурсу як сфери можливостей, сильних сторін та індивідуально-типологічних особливостей, що визначають спосіб життєдіяльності суб'єкта у складних життєвих обставинах</a:t>
            </a:r>
            <a:endParaRPr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Створено та обґрунтовано три моделі розвитку ресурсного потенціалу особистості: Інтегративна модель розвитку самоцінності особистості в процесі отримання психологічної допомоги (Миколенко Н.В.), Інтегративна модель розвитку потенціалу осіб із психосоматичними розладами засобами арт-терапії (Клібайс Т.В., Миколенко Н.В., Щелок Н.В.), Модель долаючої поведінки цивільного населення під час війни (Крапива М.С.)</a:t>
            </a:r>
            <a:endParaRPr b="1" i="0" u="none" strike="noStrike" cap="none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676350" y="1152038"/>
            <a:ext cx="64146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400" b="1"/>
              <a:t>9</a:t>
            </a:fld>
            <a:endParaRPr sz="14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/>
        </p:nvSpPr>
        <p:spPr>
          <a:xfrm>
            <a:off x="1196150" y="196763"/>
            <a:ext cx="72714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1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Наукова продукція теоретичного етапу дослідження </a:t>
            </a:r>
            <a:endParaRPr sz="21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 одноосібні, 8 колективних монографій та посібників)</a:t>
            </a:r>
            <a:endParaRPr sz="2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14"/>
          <p:cNvSpPr txBox="1"/>
          <p:nvPr/>
        </p:nvSpPr>
        <p:spPr>
          <a:xfrm>
            <a:off x="295750" y="956750"/>
            <a:ext cx="65040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Левченко, В. В., &amp; Форостюк, І. В. (2024). Тренінг з міжкультурної комунікації у міжнародному освітньому проекті. Литвиненко, О. (2021).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Становлення особистості підлітка (онтогенетичний і дизонтогенетичний аспект)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(Монографія)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Литвиненко, О. (2023).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Психологічна допомога і самодопомога при депресії і тривозі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(Монографія)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 М. (2022).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Психосемантика смислових трансформацій у метафоричному мовленні</a:t>
            </a:r>
            <a:r>
              <a:rPr lang="uk-UA" sz="12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uk-UA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(Монографія)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О., &amp; Цвілій, Г. (2024). Образ воїна-захисника у вітчизняній психології: теоретичні підстави дослідження. У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Scientific explorations and practical achievements of the period of global challenges: collective monograph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О., &amp; Шишко, Д. (2021). Стереотипи краси як чинник тривожності самотніх жінок. У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Scientific trends: modern challenges. Volume 2: collective monograph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Матвієнко, Л. І., &amp; Коваленко, А. І. (2022). Детермінанти професійного вигорання працівників сфери громадського харчування. У Г. А. Пріба, Є. М. Калюжна (Ред.),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Особистість у сучасному соціопсихологічному вимірі: кол.монографія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Плескач, Б. В., &amp; Коркос, Я. О. (2025).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Математичні методи в психології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(Навчально-методичний посібник).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Репетій, С. Т. (2025). Розвиток духовності особистості: ноосферні виміри. У В. Ф. Моргун (Ред.),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Ноосфера Вернадського, сучасна освіта і наука (</a:t>
            </a:r>
            <a:r>
              <a:rPr lang="uk-UA" sz="12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кол.монографія</a:t>
            </a:r>
            <a:r>
              <a:rPr lang="uk-UA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7450" marR="0" lvl="0" indent="-76200" algn="just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Roboto"/>
              <a:buAutoNum type="arabicPeriod"/>
            </a:pPr>
            <a:r>
              <a:rPr lang="uk-UA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Семчук, Н. І., Калюжна, Є. М., &amp; Малецька, Т. (2025). </a:t>
            </a:r>
            <a:r>
              <a:rPr lang="uk-UA" sz="12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Емоційний інтелект: як зробити емоції вашими союзниками </a:t>
            </a:r>
            <a:r>
              <a:rPr lang="uk-UA" sz="1200" b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(посібник)</a:t>
            </a:r>
            <a:endParaRPr sz="1200" b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7172" y="912226"/>
            <a:ext cx="692909" cy="98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0975" y="3848531"/>
            <a:ext cx="1307307" cy="92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5450" y="1191750"/>
            <a:ext cx="756451" cy="98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04825" y="1967494"/>
            <a:ext cx="756432" cy="109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04813" y="3275306"/>
            <a:ext cx="1008600" cy="115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95463" y="2441288"/>
            <a:ext cx="756432" cy="109441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10</a:t>
            </a:fld>
            <a:endParaRPr sz="15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/>
          <p:nvPr/>
        </p:nvSpPr>
        <p:spPr>
          <a:xfrm>
            <a:off x="307375" y="2016075"/>
            <a:ext cx="2412000" cy="21096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1: добір діагностичного інструментарію для визначення складових ресурсного потенціалу особистості</a:t>
            </a: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15"/>
          <p:cNvSpPr/>
          <p:nvPr/>
        </p:nvSpPr>
        <p:spPr>
          <a:xfrm>
            <a:off x="3964625" y="1037375"/>
            <a:ext cx="4744500" cy="3617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uk-UA" sz="18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</a:t>
            </a:r>
            <a:r>
              <a:rPr lang="uk-UA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оповнено діагностичний інструментарій для визначення складових ресурсного потенціалу особистості</a:t>
            </a:r>
            <a:endParaRPr sz="1600" b="1" i="1" u="none" strike="noStrike" cap="none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uk-UA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розроблено новий «Опитувальник діагностики самоцінності»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uk-UA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адаптовано наявні інструменти: «Шкала автономної кар’єрної мотивації» та «Індикатор копінг-стратегій»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uk-UA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психодіагностичні інструменти для визначення показників ресурсного потенціалу особистості та їх динаміки в мінливих умовах суспільного буття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15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5"/>
          <p:cNvSpPr/>
          <p:nvPr/>
        </p:nvSpPr>
        <p:spPr>
          <a:xfrm>
            <a:off x="2517025" y="182588"/>
            <a:ext cx="3145200" cy="590700"/>
          </a:xfrm>
          <a:prstGeom prst="roundRect">
            <a:avLst>
              <a:gd name="adj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uk-UA" sz="2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Емпіричний</a:t>
            </a: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2933100" y="1678144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96" name="Google Shape;196;p15"/>
          <p:cNvSpPr/>
          <p:nvPr/>
        </p:nvSpPr>
        <p:spPr>
          <a:xfrm>
            <a:off x="2933100" y="1735181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11</a:t>
            </a:fld>
            <a:endParaRPr sz="15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"/>
          <p:cNvSpPr/>
          <p:nvPr/>
        </p:nvSpPr>
        <p:spPr>
          <a:xfrm>
            <a:off x="2291650" y="1324425"/>
            <a:ext cx="5245200" cy="5196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Визначено структуру ресурсного потенціалу</a:t>
            </a:r>
            <a:r>
              <a:rPr lang="uk-UA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когнітивні, ціннісно-афективні та поведінкові складники</a:t>
            </a:r>
            <a:endParaRPr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16"/>
          <p:cNvSpPr/>
          <p:nvPr/>
        </p:nvSpPr>
        <p:spPr>
          <a:xfrm>
            <a:off x="524575" y="2286994"/>
            <a:ext cx="2360400" cy="2301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Когнітивний компонент:</a:t>
            </a:r>
            <a:endParaRPr sz="14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0000" marR="0" lvl="0" indent="-82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4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проблем</a:t>
            </a:r>
            <a:r>
              <a:rPr lang="uk-UA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</a:t>
            </a:r>
            <a:r>
              <a:rPr lang="uk-UA" sz="14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медіаграмотності та критичного мислення як здатності особистості успішно протидіяти інформаційному стресу (</a:t>
            </a:r>
            <a:r>
              <a:rPr lang="uk-UA"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Павленко М.С.,. Коркос, Я.О.</a:t>
            </a:r>
            <a:r>
              <a:rPr lang="uk-UA"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6"/>
          <p:cNvSpPr/>
          <p:nvPr/>
        </p:nvSpPr>
        <p:spPr>
          <a:xfrm>
            <a:off x="3127463" y="2286994"/>
            <a:ext cx="2360400" cy="2301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300" b="1" i="1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Ціннісно</a:t>
            </a: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-афективний компонент:</a:t>
            </a:r>
            <a:r>
              <a:rPr lang="uk-UA" sz="1300" b="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1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uk-UA" sz="1500" b="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 емоційного інтелекту в практиках життєдіяльності</a:t>
            </a:r>
            <a:endParaRPr sz="1500" b="0" i="1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5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(Калюжна Є.М., Матвієнко Л.І., Лісова Н.А.</a:t>
            </a:r>
            <a:endParaRPr sz="13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16"/>
          <p:cNvSpPr/>
          <p:nvPr/>
        </p:nvSpPr>
        <p:spPr>
          <a:xfrm>
            <a:off x="5730375" y="2286994"/>
            <a:ext cx="3251700" cy="2301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DABB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Поведінковий компонент: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0000" marR="0" lvl="0" indent="-82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взаємозв’язок деяких типів залежностей з проявами копінг-поведінки та механізмів психологічного захисту</a:t>
            </a:r>
            <a:r>
              <a:rPr lang="uk-UA"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при подоланні стресових ситуацій (Крапива М.С.) </a:t>
            </a:r>
            <a:endParaRPr sz="13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0000" marR="0" lvl="0" indent="-82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зв’язок атрибутивного стилю та копінг-стратегій як основа ресурсного потенціалу студентської молоді (Клібайс, Т. В.)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6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6"/>
          <p:cNvSpPr/>
          <p:nvPr/>
        </p:nvSpPr>
        <p:spPr>
          <a:xfrm>
            <a:off x="1607100" y="433238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виявлення складових ресурсного потенціалу особистості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16"/>
          <p:cNvSpPr/>
          <p:nvPr/>
        </p:nvSpPr>
        <p:spPr>
          <a:xfrm>
            <a:off x="1171300" y="1324425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6"/>
          <p:cNvSpPr txBox="1"/>
          <p:nvPr/>
        </p:nvSpPr>
        <p:spPr>
          <a:xfrm>
            <a:off x="1171300" y="1267388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14" name="Google Shape;214;p16"/>
          <p:cNvSpPr/>
          <p:nvPr/>
        </p:nvSpPr>
        <p:spPr>
          <a:xfrm>
            <a:off x="7984850" y="4749844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12</a:t>
            </a:fld>
            <a:endParaRPr sz="15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/>
          <p:nvPr/>
        </p:nvSpPr>
        <p:spPr>
          <a:xfrm>
            <a:off x="2745550" y="1365475"/>
            <a:ext cx="4651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Досліджено чинники мінливості суспільного буття, які впливають на ресурсний потенціал особистості</a:t>
            </a:r>
            <a:endParaRPr sz="12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7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7"/>
          <p:cNvSpPr/>
          <p:nvPr/>
        </p:nvSpPr>
        <p:spPr>
          <a:xfrm>
            <a:off x="1607100" y="433238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виявлення складових ресурсного потенціалу особистості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17"/>
          <p:cNvSpPr/>
          <p:nvPr/>
        </p:nvSpPr>
        <p:spPr>
          <a:xfrm>
            <a:off x="1746650" y="1422513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1746650" y="1365475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831300" y="2297697"/>
            <a:ext cx="7481400" cy="25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умови війни як один з найсильніших стресів, що викликає психоемоційне перенапруження, почуття страху, переживання горя та втрати </a:t>
            </a:r>
            <a:r>
              <a:rPr lang="uk-UA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Крапива М.С. (2024) Психологічна підтримка цивільного населення в умовах воєнного стану</a:t>
            </a:r>
            <a:r>
              <a:rPr lang="uk-UA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умови міграції та вимушеного переселення громадян України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(Клібайс, Т., &amp; Краєва, О. (2024)</a:t>
            </a:r>
            <a:r>
              <a:rPr lang="uk-UA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Огляд стану дослідження психоемоційних розладів та посттравматичного зростання біженців, </a:t>
            </a:r>
            <a:endParaRPr sz="13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умови </a:t>
            </a: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професійної діяльності: </a:t>
            </a:r>
            <a:r>
              <a:rPr lang="uk-UA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Сова, Т., Литвиненко, О. &amp; Циганчук, Т. (2024)</a:t>
            </a:r>
            <a:r>
              <a:rPr lang="uk-UA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Психічний стан особистості в умовах дистанційної роботи,</a:t>
            </a:r>
            <a:endParaRPr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uk-UA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комбіновані чинники: </a:t>
            </a:r>
            <a:r>
              <a:rPr lang="uk-UA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Репетій С.Т., Василець К.В. (2024),</a:t>
            </a:r>
            <a:r>
              <a:rPr lang="uk-UA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Розвиток внутрішніх якостей особистості психолога в мінливих умовах суспільного буття.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17"/>
          <p:cNvSpPr/>
          <p:nvPr/>
        </p:nvSpPr>
        <p:spPr>
          <a:xfrm>
            <a:off x="7984850" y="4769981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13</a:t>
            </a:fld>
            <a:endParaRPr sz="15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/>
          <p:nvPr/>
        </p:nvSpPr>
        <p:spPr>
          <a:xfrm>
            <a:off x="2745550" y="1432213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Досліджено інші суспільні фактори зниження ресурсного потенціалу особистості</a:t>
            </a:r>
            <a:endParaRPr sz="11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18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1607100" y="433238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виявлення складових ресурсного потенціалу особистості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18"/>
          <p:cNvSpPr/>
          <p:nvPr/>
        </p:nvSpPr>
        <p:spPr>
          <a:xfrm>
            <a:off x="1746650" y="140363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8"/>
          <p:cNvSpPr txBox="1"/>
          <p:nvPr/>
        </p:nvSpPr>
        <p:spPr>
          <a:xfrm>
            <a:off x="1746650" y="134660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39" name="Google Shape;239;p18"/>
          <p:cNvSpPr/>
          <p:nvPr/>
        </p:nvSpPr>
        <p:spPr>
          <a:xfrm>
            <a:off x="7984850" y="4693519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8"/>
          <p:cNvSpPr txBox="1"/>
          <p:nvPr/>
        </p:nvSpPr>
        <p:spPr>
          <a:xfrm>
            <a:off x="831300" y="2259947"/>
            <a:ext cx="74814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деструктивні особливості сімейного виховання у виникненні девіантної поведінки підлітків</a:t>
            </a:r>
            <a:r>
              <a:rPr lang="uk-UA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Циганчук Т. В., Ареф’єва-Пашко Ю. Є. Психологічні особливості девіантної поведінки в підлітковому віці.  Lytvynenko, O. (2022). Representation of the rules for living in personal narratives of adolescents with hearing impairments)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роль мобінгу як виклику безпечному освітньому середовищу</a:t>
            </a:r>
            <a:r>
              <a:rPr lang="uk-UA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Павленко, М.С. &amp; Криволап, О.В. (2024). Рівні профілактики мобінгу в освітньому середовищі.)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явище батьківського емоційного вигорання в умовах війни</a:t>
            </a:r>
            <a:r>
              <a:rPr lang="uk-UA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Калюжна, Є. М., &amp; Думановська С. В. (2024). Психологічні особливості емоційного вигорання батьків у період війни.)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14</a:t>
            </a:fld>
            <a:endParaRPr sz="15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"/>
          <p:cNvSpPr/>
          <p:nvPr/>
        </p:nvSpPr>
        <p:spPr>
          <a:xfrm>
            <a:off x="2745550" y="1432238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</a:t>
            </a:r>
            <a:r>
              <a:rPr lang="uk-UA"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ивчено низку суспільних уявлень, релевантних темі</a:t>
            </a:r>
            <a:endParaRPr sz="12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19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9"/>
          <p:cNvSpPr/>
          <p:nvPr/>
        </p:nvSpPr>
        <p:spPr>
          <a:xfrm>
            <a:off x="1607100" y="433238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виявлення складових ресурсного потенціалу особистості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1746650" y="1403663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9"/>
          <p:cNvSpPr txBox="1"/>
          <p:nvPr/>
        </p:nvSpPr>
        <p:spPr>
          <a:xfrm>
            <a:off x="1746650" y="1346625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5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52" name="Google Shape;252;p19"/>
          <p:cNvSpPr/>
          <p:nvPr/>
        </p:nvSpPr>
        <p:spPr>
          <a:xfrm>
            <a:off x="8064050" y="4715269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831300" y="2259997"/>
            <a:ext cx="74814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трансльовані засобами масової інформації культурні та гендерні стереотипи жіночності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О., &amp; Шишко Д. (2021).  Стереотипи краси як чинник тривожності самотніх жінок. Scientific trends: modern challenges) 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образ</a:t>
            </a: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воїна-захисника</a:t>
            </a:r>
            <a:r>
              <a:rPr lang="uk-UA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О., Цвілій Г. (2024.) Образ воїна-захисника у вітчизняній психології: теоретичні підстави дослідження. Scientific explorations and practical achievements of the period of global challenges : collective monograph)</a:t>
            </a:r>
            <a:endParaRPr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уявлення про соціальну групу людей з інвалідністю внаслідок інтелектуальних порушень (</a:t>
            </a:r>
            <a:r>
              <a:rPr lang="uk-UA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 О., Грубі Т., Старинська Н., Паламарчук М. Психолінгвістична структура стигмальних висловлювань про осіб з інвалідністю внаслідок інтелектуальних порушень)</a:t>
            </a:r>
            <a:endParaRPr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19"/>
          <p:cNvSpPr txBox="1">
            <a:spLocks noGrp="1"/>
          </p:cNvSpPr>
          <p:nvPr>
            <p:ph type="sldNum" idx="12"/>
          </p:nvPr>
        </p:nvSpPr>
        <p:spPr>
          <a:xfrm>
            <a:off x="8595309" y="469513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15</a:t>
            </a:fld>
            <a:endParaRPr sz="15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2745550" y="1242150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Вивчено к</a:t>
            </a:r>
            <a:r>
              <a:rPr lang="uk-UA" sz="15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лючові показники ресурсності особистості</a:t>
            </a:r>
            <a:endParaRPr sz="13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20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0"/>
          <p:cNvSpPr/>
          <p:nvPr/>
        </p:nvSpPr>
        <p:spPr>
          <a:xfrm>
            <a:off x="1607100" y="301213"/>
            <a:ext cx="5929800" cy="6942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2: виявлення складових ресурсного потенціалу особистості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20"/>
          <p:cNvSpPr/>
          <p:nvPr/>
        </p:nvSpPr>
        <p:spPr>
          <a:xfrm>
            <a:off x="1746650" y="1213575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0"/>
          <p:cNvSpPr txBox="1"/>
          <p:nvPr/>
        </p:nvSpPr>
        <p:spPr>
          <a:xfrm>
            <a:off x="1746650" y="1156538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6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7984850" y="4769888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0"/>
          <p:cNvSpPr txBox="1"/>
          <p:nvPr/>
        </p:nvSpPr>
        <p:spPr>
          <a:xfrm>
            <a:off x="473550" y="1774050"/>
            <a:ext cx="81969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рівень емоційного вигорання:</a:t>
            </a:r>
            <a:r>
              <a:rPr lang="uk-UA" sz="13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Калюжна, Є. М., &amp; Думановська, С. В. (2024). Психологічні особливості емоційного вигорання батьків у період війни)</a:t>
            </a:r>
            <a:endParaRPr sz="13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адаптивність стратегій життєдіяльності:</a:t>
            </a:r>
            <a:r>
              <a:rPr lang="uk-UA" sz="13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Калюжна, Є. М., &amp; Білик, К. М. (2024). Взаємозв’язок рівня тривожності та адаптаційного потенціалу студентів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20"/>
          <p:cNvSpPr/>
          <p:nvPr/>
        </p:nvSpPr>
        <p:spPr>
          <a:xfrm>
            <a:off x="2762775" y="2796825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ивчено процеси й механізми формування ресурсності</a:t>
            </a:r>
            <a:endParaRPr sz="11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1729650" y="2768250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 txBox="1"/>
          <p:nvPr/>
        </p:nvSpPr>
        <p:spPr>
          <a:xfrm>
            <a:off x="1729650" y="2830575"/>
            <a:ext cx="8178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7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473550" y="3168106"/>
            <a:ext cx="81969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1150" algn="just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формування ідентичності</a:t>
            </a:r>
            <a:r>
              <a:rPr lang="uk-UA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Краєва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&amp; Матвійчук, 2022)</a:t>
            </a:r>
            <a:r>
              <a:rPr lang="uk-UA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Проблема формування ідентичності в підлітковому віці у контексті розвитку творчої особистості 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механізми самоактуалізації</a:t>
            </a:r>
            <a:r>
              <a:rPr lang="uk-UA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uk-UA" sz="13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Старинська</a:t>
            </a:r>
            <a:r>
              <a:rPr lang="uk-UA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Н.В. (2021). Розвиток властивостей </a:t>
            </a:r>
            <a:r>
              <a:rPr lang="uk-UA" sz="13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самоактуалізованої</a:t>
            </a:r>
            <a:r>
              <a:rPr lang="uk-UA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особистості.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гумор як ресурс</a:t>
            </a:r>
            <a:r>
              <a:rPr lang="uk-UA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 Матвієнко, Л. І., Пилипенко, О. О., &amp; </a:t>
            </a:r>
            <a:r>
              <a:rPr lang="uk-UA" sz="13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Шокота</a:t>
            </a:r>
            <a:r>
              <a:rPr lang="uk-UA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В. В. (2022). Особливості почуття гумору студентської молоді в умовах стресу. 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20"/>
          <p:cNvSpPr txBox="1">
            <a:spLocks noGrp="1"/>
          </p:cNvSpPr>
          <p:nvPr>
            <p:ph type="sldNum" idx="12"/>
          </p:nvPr>
        </p:nvSpPr>
        <p:spPr>
          <a:xfrm>
            <a:off x="8595309" y="474975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16</a:t>
            </a:fld>
            <a:endParaRPr sz="15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/>
          <p:nvPr/>
        </p:nvSpPr>
        <p:spPr>
          <a:xfrm>
            <a:off x="2745550" y="853513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Проаналізовано зв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’язки між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структурн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ими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компонентами ресурсного потенціалу</a:t>
            </a:r>
            <a:endParaRPr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21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2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1466350" y="188000"/>
            <a:ext cx="6342900" cy="579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Завдання 3: Емпіричне обґрунтування взаємодії складових ресурсного потенціалу</a:t>
            </a:r>
            <a:endParaRPr sz="20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1746650" y="82493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 txBox="1"/>
          <p:nvPr/>
        </p:nvSpPr>
        <p:spPr>
          <a:xfrm>
            <a:off x="1746650" y="76790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8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82" name="Google Shape;282;p21"/>
          <p:cNvSpPr txBox="1"/>
          <p:nvPr/>
        </p:nvSpPr>
        <p:spPr>
          <a:xfrm>
            <a:off x="443050" y="1376413"/>
            <a:ext cx="8389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3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Литвиненко, О. О. &amp; Крапива, М. С. (2024). </a:t>
            </a: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Зв’язок</a:t>
            </a:r>
            <a:r>
              <a:rPr lang="uk-UA" sz="13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долаючої поведінки із залежністю як неконструктивною формою реакції на стрес.</a:t>
            </a:r>
            <a:endParaRPr sz="13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Калюжна, Є. М., &amp; Білик, К. М. (2024). </a:t>
            </a:r>
            <a:r>
              <a:rPr lang="uk-UA" sz="13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Взаємозв’язок</a:t>
            </a:r>
            <a:r>
              <a:rPr lang="uk-UA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рівня тривожності та адаптаційного потенціалу студентів 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2745550" y="2201050"/>
            <a:ext cx="4651800" cy="522900"/>
          </a:xfrm>
          <a:prstGeom prst="roundRect">
            <a:avLst>
              <a:gd name="adj" fmla="val 16667"/>
            </a:avLst>
          </a:prstGeom>
          <a:solidFill>
            <a:srgbClr val="0DABBB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В</a:t>
            </a:r>
            <a:r>
              <a:rPr lang="uk-UA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изначено </a:t>
            </a:r>
            <a:r>
              <a:rPr lang="uk-UA" b="1" i="0" u="none" strike="noStrike" cap="none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системотвірні</a:t>
            </a:r>
            <a:r>
              <a:rPr lang="uk-UA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чинники ресурсного потенціалу</a:t>
            </a:r>
            <a:endParaRPr sz="1100" b="1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1753650" y="2172431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 txBox="1"/>
          <p:nvPr/>
        </p:nvSpPr>
        <p:spPr>
          <a:xfrm>
            <a:off x="1739650" y="2139244"/>
            <a:ext cx="817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9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86" name="Google Shape;286;p21"/>
          <p:cNvSpPr txBox="1"/>
          <p:nvPr/>
        </p:nvSpPr>
        <p:spPr>
          <a:xfrm>
            <a:off x="247750" y="2785750"/>
            <a:ext cx="8780100" cy="22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резильєнтність</a:t>
            </a: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Клібайс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Т.В.,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Старинська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Н.В.,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Краєва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О.А. (2021) До проблеми життєстійкості та самоактуалізації як складових ресурсного потенціалу особистості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спрямованість до самоактуалізації</a:t>
            </a:r>
            <a:r>
              <a:rPr lang="uk-UA" sz="130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Калюжна, Є. М., Лісова, Н. О., &amp; Зінченко, Д. О. (2024). Самоактуалізація та самореалізація: співвідношення і взаємозв’язок із самооцінкою в контексті професіоналізації особистості</a:t>
            </a:r>
            <a:endParaRPr sz="1300" i="1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емоційна саморегуляція</a:t>
            </a:r>
            <a:r>
              <a:rPr lang="uk-UA" sz="130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Семчук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Н. І., Калюжна, Є. М., &amp;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Малецька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Т. (2025). Емоційний інтелект: як зробити емоції вашими союзниками 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соціальна інтеграція</a:t>
            </a:r>
            <a:r>
              <a:rPr lang="uk-UA" sz="130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Карвацька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І.,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Н.,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Репетій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С., &amp;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Собчак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Г. (2024). Психологічні особливості соціальної адаптації дітей-мігрантів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uk-UA" sz="13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системна підтримка</a:t>
            </a:r>
            <a:r>
              <a:rPr lang="uk-UA" sz="1300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Лозова, О. М., &amp; </a:t>
            </a:r>
            <a:r>
              <a:rPr lang="uk-UA" sz="130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Шинкарьова</a:t>
            </a:r>
            <a:r>
              <a:rPr lang="uk-UA" sz="1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Л. В. (2025). Соціально-психологічні ресурси дружин учасників бойових дій: фактори підтримки в умовах війни)</a:t>
            </a:r>
            <a:endParaRPr sz="130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17</a:t>
            </a:fld>
            <a:endParaRPr sz="15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"/>
          <p:cNvSpPr txBox="1">
            <a:spLocks noGrp="1"/>
          </p:cNvSpPr>
          <p:nvPr>
            <p:ph type="title"/>
          </p:nvPr>
        </p:nvSpPr>
        <p:spPr>
          <a:xfrm>
            <a:off x="892350" y="375809"/>
            <a:ext cx="73593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Наукові публікації  2021-2026 рр.</a:t>
            </a:r>
            <a:endParaRPr sz="4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4" name="Google Shape;29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875" y="920910"/>
            <a:ext cx="7996249" cy="390509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"/>
          <p:cNvSpPr txBox="1"/>
          <p:nvPr/>
        </p:nvSpPr>
        <p:spPr>
          <a:xfrm>
            <a:off x="1220750" y="196763"/>
            <a:ext cx="7246800" cy="5541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Висновки емпіричного етапу дослідження:</a:t>
            </a:r>
            <a:endParaRPr sz="2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345600" y="980800"/>
            <a:ext cx="8452800" cy="3838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15700" marR="0" lvl="0" indent="-233001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Застосовано психодіагностичний інструментарій дослідження (24 методики, 1 зрозроблено, 2 адаптовано)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5700" marR="0" lvl="0" indent="-233001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Досліджено показники ресурсності фактори зниження ресурсного потенціалу особистості та його й посилення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5700" marR="0" lvl="0" indent="-233001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Провідними чинниками, що опосередковують взаємодію особистості з життєвими ситуаціями,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визначено: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життєстійкість,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самоактуалізацію,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стратегії подолання стресу,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асертивність,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емоційний інтелект,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суб’єктний ресурс,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самоцінність,  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69999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uk-UA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професійну стійкість.</a:t>
            </a:r>
            <a:endParaRPr sz="1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3" name="Google Shape;303;p23" title="photo_2026-04-06 20.23.04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8174" y="2409101"/>
            <a:ext cx="2251300" cy="225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19</a:t>
            </a:fld>
            <a:endParaRPr sz="15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/>
          <p:nvPr/>
        </p:nvSpPr>
        <p:spPr>
          <a:xfrm>
            <a:off x="672450" y="1828100"/>
            <a:ext cx="7799100" cy="2704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563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Укладено та апробовано авторські психокорекційні, психотерапевтичні програми:</a:t>
            </a:r>
            <a:endParaRPr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«Програма розвитку самоцінності клієнтів психологічних служб закладів вищої освіти»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«Програма психоемоційної стабілізації та оновлення»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Програми тренінгів: 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«Попередження деструктивної поведінки і підтримка емоційної сфери особистості»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«Тренінг стресостійкості та резильєнтності»</a:t>
            </a:r>
            <a:endParaRPr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24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3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4"/>
          <p:cNvSpPr/>
          <p:nvPr/>
        </p:nvSpPr>
        <p:spPr>
          <a:xfrm>
            <a:off x="3639750" y="187875"/>
            <a:ext cx="4175700" cy="590700"/>
          </a:xfrm>
          <a:prstGeom prst="roundRect">
            <a:avLst>
              <a:gd name="adj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uk-UA" sz="2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Узагальнювальний</a:t>
            </a: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2783951" y="1061500"/>
            <a:ext cx="4651800" cy="51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Апробація авторських програм і методів психологічної підтримки особистості</a:t>
            </a:r>
            <a:endParaRPr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1708226" y="103123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4"/>
          <p:cNvSpPr txBox="1"/>
          <p:nvPr/>
        </p:nvSpPr>
        <p:spPr>
          <a:xfrm>
            <a:off x="1708226" y="97420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7984850" y="4749844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20</a:t>
            </a:fld>
            <a:endParaRPr sz="15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5"/>
          <p:cNvSpPr/>
          <p:nvPr/>
        </p:nvSpPr>
        <p:spPr>
          <a:xfrm>
            <a:off x="739050" y="1709013"/>
            <a:ext cx="7665900" cy="1322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Акредитовано: </a:t>
            </a:r>
            <a:endParaRPr sz="17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lang="uk-UA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ОПП </a:t>
            </a:r>
            <a:r>
              <a:rPr lang="uk-UA" sz="17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другого (магістерського) освіти 053 «Практична психологія»</a:t>
            </a:r>
            <a:endParaRPr sz="17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lang="uk-UA" sz="17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ОНП третього (доктор філософії) рівня вищої освіти С4 «Психологія»</a:t>
            </a:r>
            <a:endParaRPr sz="17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uk-UA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Оновлено:  ОПП першого (бакалаврського) рівня</a:t>
            </a:r>
            <a:endParaRPr sz="17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25"/>
          <p:cNvSpPr/>
          <p:nvPr/>
        </p:nvSpPr>
        <p:spPr>
          <a:xfrm>
            <a:off x="739050" y="3172525"/>
            <a:ext cx="7665900" cy="1374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Оновлено навчально-методичні матеріали: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9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oboto"/>
              <a:buChar char="●"/>
            </a:pPr>
            <a:r>
              <a:rPr lang="uk-UA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</a:t>
            </a:r>
            <a:r>
              <a:rPr lang="uk-UA" sz="1800" b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Діагностико-консультаційного центру практичної психології</a:t>
            </a:r>
            <a:r>
              <a:rPr lang="uk-UA" sz="1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»</a:t>
            </a:r>
            <a:r>
              <a:rPr lang="uk-UA" sz="1800" b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наукового студентського гуртка «Психодіагностичний клуб», </a:t>
            </a:r>
            <a:endParaRPr sz="1800" b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наукової студії «Cogito»</a:t>
            </a:r>
            <a:endParaRPr sz="1800" b="1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5" name="Google Shape;325;p25"/>
          <p:cNvSpPr/>
          <p:nvPr/>
        </p:nvSpPr>
        <p:spPr>
          <a:xfrm>
            <a:off x="1414600" y="218150"/>
            <a:ext cx="6252600" cy="51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Впровадження результатів науково-дослідної роботи:</a:t>
            </a:r>
            <a:endParaRPr sz="18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25"/>
          <p:cNvSpPr/>
          <p:nvPr/>
        </p:nvSpPr>
        <p:spPr>
          <a:xfrm>
            <a:off x="2026913" y="92608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5"/>
          <p:cNvSpPr txBox="1"/>
          <p:nvPr/>
        </p:nvSpPr>
        <p:spPr>
          <a:xfrm>
            <a:off x="2026913" y="86905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28" name="Google Shape;328;p25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3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5"/>
          <p:cNvSpPr/>
          <p:nvPr/>
        </p:nvSpPr>
        <p:spPr>
          <a:xfrm>
            <a:off x="7905650" y="4749844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5"/>
          <p:cNvSpPr/>
          <p:nvPr/>
        </p:nvSpPr>
        <p:spPr>
          <a:xfrm>
            <a:off x="3053575" y="1019363"/>
            <a:ext cx="4063500" cy="39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-"/>
            </a:pPr>
            <a:r>
              <a:rPr lang="uk-UA" sz="1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 забезпечення якості освіти</a:t>
            </a:r>
            <a:endParaRPr sz="18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21</a:t>
            </a:fld>
            <a:endParaRPr sz="15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6"/>
          <p:cNvSpPr/>
          <p:nvPr/>
        </p:nvSpPr>
        <p:spPr>
          <a:xfrm>
            <a:off x="478500" y="1216550"/>
            <a:ext cx="8469000" cy="3672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«Робота зі стресами у воєнний та повоєнний періоди» (Литвиненко О.О)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«Психологічна допомога та самодопомога при депресії та тривозі» (Литвиненко О.О)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«Основи психотерапії» (Литвиненко О.О),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«Психокорекція» (Левченко В.В.)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«Консультування з проблем стосунків» (Левченко В.В.)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«Тренінг стресостійкості та резильєнтності» (Лісова Н.А.)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«Тренінгова та групова консультаційна робота» (Лісова Н.А.)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«Психологія ментальності клієнта» (Лозова О.М.)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«Психологія та корекція відхилень поведінки» (Павленко М. С.)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«Методологія роботи кризового психолога з практикумом» (Павленко М. С.)</a:t>
            </a:r>
            <a:endParaRPr sz="19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3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2783950" y="395528"/>
            <a:ext cx="4651800" cy="606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-"/>
            </a:pPr>
            <a:r>
              <a:rPr lang="uk-UA" sz="1600" b="1" i="0" u="none" strike="noStrike" cap="none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зміст нових ОК та оновлен</a:t>
            </a:r>
            <a:r>
              <a:rPr lang="uk-UA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ня</a:t>
            </a:r>
            <a:r>
              <a:rPr lang="uk-UA" sz="1600" b="1" i="0" u="none" strike="noStrike" cap="none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існуюч</a:t>
            </a:r>
            <a:r>
              <a:rPr lang="uk-UA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их</a:t>
            </a:r>
            <a:endParaRPr sz="1600" b="0" i="0" u="none" strike="noStrike" cap="none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1708225" y="408900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6"/>
          <p:cNvSpPr txBox="1"/>
          <p:nvPr/>
        </p:nvSpPr>
        <p:spPr>
          <a:xfrm>
            <a:off x="1708225" y="351863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3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42" name="Google Shape;342;p26"/>
          <p:cNvSpPr/>
          <p:nvPr/>
        </p:nvSpPr>
        <p:spPr>
          <a:xfrm>
            <a:off x="7984850" y="4749844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22</a:t>
            </a:fld>
            <a:endParaRPr sz="15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7" title="завантаження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9350" y="916921"/>
            <a:ext cx="1328903" cy="1726463"/>
          </a:xfrm>
          <a:prstGeom prst="rect">
            <a:avLst/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0" name="Google Shape;350;p27"/>
          <p:cNvSpPr/>
          <p:nvPr/>
        </p:nvSpPr>
        <p:spPr>
          <a:xfrm>
            <a:off x="1730963" y="621956"/>
            <a:ext cx="5025900" cy="83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-"/>
            </a:pP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тематику курсових (150), 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бакалаврських (85),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магістерськ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их (70) 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досліджен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ь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з психології за проблематикою наукової теми кафедри</a:t>
            </a: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27"/>
          <p:cNvSpPr/>
          <p:nvPr/>
        </p:nvSpPr>
        <p:spPr>
          <a:xfrm>
            <a:off x="2141200" y="2893650"/>
            <a:ext cx="6558000" cy="1784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</a:t>
            </a:r>
            <a:r>
              <a:rPr lang="uk-UA" b="1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Мотивація професійного вибору особистістю раннього юнацького віку в умовах трансформаційного суспільств</a:t>
            </a: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» (Волошина В.В.)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«Психологічна адаптація ветеранів до цивільного життя: копінг-стратегії та соціальна підтримка» (Лукомська  С.О.)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</a:t>
            </a:r>
            <a:r>
              <a:rPr lang="uk-UA" b="1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Психологічні особливості переживання втрати дорослими в умовах вимушеної еміграції</a:t>
            </a: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» (Попелюшко Р.П.)</a:t>
            </a:r>
            <a:endParaRPr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«Толерантність до невизначеності як складник життєстійкості особистості в умовах воєнного стану.» (Матвієнко Л.І.</a:t>
            </a:r>
            <a:endParaRPr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27"/>
          <p:cNvSpPr/>
          <p:nvPr/>
        </p:nvSpPr>
        <p:spPr>
          <a:xfrm>
            <a:off x="1556350" y="1735866"/>
            <a:ext cx="5025900" cy="83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"/>
              <a:buChar char="-"/>
            </a:pPr>
            <a:r>
              <a:rPr lang="uk-UA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 </a:t>
            </a:r>
            <a:r>
              <a:rPr lang="uk-UA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32 публікації анотацій магістерських робіт в електронному виданні “Наукові здобутки студентів Факультету психології, соціальної роботи та спеціальної освіти”</a:t>
            </a:r>
            <a:endParaRPr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3" name="Google Shape;353;p27" title="завантаження (1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825" y="3017450"/>
            <a:ext cx="1328906" cy="1732392"/>
          </a:xfrm>
          <a:prstGeom prst="rect">
            <a:avLst/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4" name="Google Shape;354;p27"/>
          <p:cNvSpPr/>
          <p:nvPr/>
        </p:nvSpPr>
        <p:spPr>
          <a:xfrm>
            <a:off x="698263" y="749869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7"/>
          <p:cNvSpPr txBox="1"/>
          <p:nvPr/>
        </p:nvSpPr>
        <p:spPr>
          <a:xfrm>
            <a:off x="698263" y="692831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4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56" name="Google Shape;356;p27"/>
          <p:cNvSpPr/>
          <p:nvPr/>
        </p:nvSpPr>
        <p:spPr>
          <a:xfrm>
            <a:off x="491363" y="186377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7"/>
          <p:cNvSpPr txBox="1"/>
          <p:nvPr/>
        </p:nvSpPr>
        <p:spPr>
          <a:xfrm>
            <a:off x="491363" y="1806741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5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58" name="Google Shape;358;p27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3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7"/>
          <p:cNvSpPr/>
          <p:nvPr/>
        </p:nvSpPr>
        <p:spPr>
          <a:xfrm>
            <a:off x="7984850" y="4677750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23</a:t>
            </a:fld>
            <a:endParaRPr sz="15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"/>
          <p:cNvSpPr txBox="1"/>
          <p:nvPr/>
        </p:nvSpPr>
        <p:spPr>
          <a:xfrm>
            <a:off x="1090975" y="399037"/>
            <a:ext cx="8178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6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67" name="Google Shape;367;p28"/>
          <p:cNvSpPr/>
          <p:nvPr/>
        </p:nvSpPr>
        <p:spPr>
          <a:xfrm>
            <a:off x="1090975" y="399038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8"/>
          <p:cNvSpPr txBox="1"/>
          <p:nvPr/>
        </p:nvSpPr>
        <p:spPr>
          <a:xfrm>
            <a:off x="238575" y="1310944"/>
            <a:ext cx="7206300" cy="318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Василець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К. В. Види і техніки арт-терапії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Василець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К. В. Реабілітаційна психологія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 Є. М. Методологія та організація науково-психологічних досліджень</a:t>
            </a:r>
            <a:endParaRPr lang="uk-UA" sz="13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Калюжна Є. М.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Психоедукація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та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психотехнології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розвитку емоційного інтелекту</a:t>
            </a:r>
            <a:endParaRPr sz="13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Клібайс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Т. В. Психосоматика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Коркос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Я. О. Когнітивна психологія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Коркос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Я. О.; Плескач Б. В. Математичні методи в психології</a:t>
            </a:r>
            <a:r>
              <a:rPr lang="uk-UA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Левченко В. В.; Калюжна Є. М. Психокорекція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Литвиненко О. О. Психологічна допомога і самодопомога при депресії та тривозі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Литвиненко О. О.,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Крапива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М. С. Робота зі стресами у воєнний та повоєнний періоди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 О. М.;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Трояновський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В. С. Психологія ментальності клієнта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Матвієнко Л. І. Гострі дитячі реакції на травму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 В.;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Щелок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 В. Методика соціально-психологічного тренінгу</a:t>
            </a:r>
            <a:r>
              <a:rPr lang="uk-UA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Репетій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С. Т. Теорії розвитку людини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4605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Шевцова Д. В.; </a:t>
            </a:r>
            <a:r>
              <a:rPr lang="uk-UA" sz="1300" b="1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sz="1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Н. В. Техніки консультування </a:t>
            </a:r>
            <a:endParaRPr sz="13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9" name="Google Shape;36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5951" y="1218347"/>
            <a:ext cx="1591514" cy="1010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 title="accreditation_500px_high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4850" y="1263081"/>
            <a:ext cx="835819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5951" y="2276430"/>
            <a:ext cx="1494475" cy="79696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8"/>
          <p:cNvSpPr/>
          <p:nvPr/>
        </p:nvSpPr>
        <p:spPr>
          <a:xfrm>
            <a:off x="7905650" y="182588"/>
            <a:ext cx="927000" cy="590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uk-UA" sz="21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Етап 3</a:t>
            </a:r>
            <a:endParaRPr sz="21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8"/>
          <p:cNvSpPr/>
          <p:nvPr/>
        </p:nvSpPr>
        <p:spPr>
          <a:xfrm>
            <a:off x="2070000" y="261450"/>
            <a:ext cx="5352000" cy="855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uk-UA" sz="2000" b="1" i="0" u="none" strike="noStrike" cap="none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Розроблено </a:t>
            </a:r>
            <a:r>
              <a:rPr lang="uk-UA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та сертифіковано </a:t>
            </a:r>
            <a:r>
              <a:rPr lang="uk-UA" sz="2000" b="1" i="0" u="none" strike="noStrike" cap="none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15 ЕНК</a:t>
            </a:r>
            <a:endParaRPr sz="2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28" title="Знімок екрана 2026-04-06 о 20.51.5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84950" y="4111432"/>
            <a:ext cx="1778443" cy="79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8" title="Знімок екрана 2026-04-06 о 20.54.06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08944" y="3173311"/>
            <a:ext cx="1494475" cy="75184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24</a:t>
            </a:fld>
            <a:endParaRPr sz="15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9"/>
          <p:cNvSpPr txBox="1"/>
          <p:nvPr/>
        </p:nvSpPr>
        <p:spPr>
          <a:xfrm>
            <a:off x="601950" y="2284750"/>
            <a:ext cx="8312400" cy="25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Times New Roman"/>
              <a:buAutoNum type="arabicPeriod"/>
            </a:pP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Литвиненко, О. О. (2021).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Онтогенез і </a:t>
            </a:r>
            <a:r>
              <a:rPr lang="uk-UA" b="1" i="1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дизонтогенез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 особистісного становлення підлітків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 [Дисертація доктора психологічних наук, Інститут психології ім. Г.С. Костюка НАПН України].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Фатєєва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, М. С. (2021).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Психологічні особливості самоусвідомлення осіб з </a:t>
            </a:r>
            <a:r>
              <a:rPr lang="uk-UA" b="1" i="1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орторексією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Times New Roman"/>
              <a:buAutoNum type="arabicPeriod"/>
            </a:pP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Нікольська, А. Д. (2021).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Соціально-психологічні чинники впливу рекламних текстів на купівельні наміри споживачів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Лигомина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, Т. А. (2023).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Соціально-психологічні чинники формування професійного іміджу практичного психолога закладу освіти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Коркос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, Я. О. (2024). </a:t>
            </a:r>
            <a:r>
              <a:rPr lang="uk-UA" b="1" i="1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Психосемантика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 критичності буденної свідомості студентів в епоху </a:t>
            </a:r>
            <a:r>
              <a:rPr lang="uk-UA" b="1" i="1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постправди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Шинкарьова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, Л. В. (2025).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Особистісний адаптаційний потенціал дружин учасників бойових дій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u="none" strike="noStrike" cap="none" dirty="0">
              <a:solidFill>
                <a:srgbClr val="0A0A0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84750" marR="0" lvl="0" indent="-88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400"/>
              <a:buFont typeface="Roboto"/>
              <a:buAutoNum type="arabicPeriod"/>
            </a:pPr>
            <a:r>
              <a:rPr lang="uk-UA" b="1" i="0" u="none" strike="noStrike" cap="none" dirty="0" err="1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Миколенко</a:t>
            </a:r>
            <a:r>
              <a:rPr lang="uk-UA" b="1" i="0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, Н. В. (2026). </a:t>
            </a:r>
            <a:r>
              <a:rPr lang="uk-UA" b="1" i="1" u="none" strike="noStrike" cap="none" dirty="0">
                <a:solidFill>
                  <a:srgbClr val="0A0A0A"/>
                </a:solidFill>
                <a:latin typeface="Roboto"/>
                <a:ea typeface="Roboto"/>
                <a:cs typeface="Roboto"/>
                <a:sym typeface="Roboto"/>
              </a:rPr>
              <a:t>Психологічні особливості розвитку самоцінності клієнтів психологічних служб закладів вищої освіти</a:t>
            </a:r>
            <a:endParaRPr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3" name="Google Shape;383;p29" title="457732708_1008461064623775_8115568928180994427_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6688" y="945075"/>
            <a:ext cx="2119762" cy="122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9" title="зображення_viber_2021-05-28_22-37-5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5800" y="945075"/>
            <a:ext cx="2257350" cy="1224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9" title="Захист Лигомини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5349" y="945075"/>
            <a:ext cx="2197101" cy="1224244"/>
          </a:xfrm>
          <a:prstGeom prst="rect">
            <a:avLst/>
          </a:prstGeom>
          <a:solidFill>
            <a:srgbClr val="FFD60A"/>
          </a:solidFill>
          <a:ln>
            <a:noFill/>
          </a:ln>
        </p:spPr>
      </p:pic>
      <p:sp>
        <p:nvSpPr>
          <p:cNvPr id="386" name="Google Shape;386;p29"/>
          <p:cNvSpPr txBox="1">
            <a:spLocks noGrp="1"/>
          </p:cNvSpPr>
          <p:nvPr>
            <p:ph type="title"/>
          </p:nvPr>
        </p:nvSpPr>
        <p:spPr>
          <a:xfrm>
            <a:off x="1048725" y="170025"/>
            <a:ext cx="7798500" cy="6597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5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Результати наукових досліджень у дисертаціях здобувачів третього рівня вищої освіти</a:t>
            </a:r>
            <a:endParaRPr sz="25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25</a:t>
            </a:fld>
            <a:endParaRPr sz="15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"/>
          <p:cNvSpPr txBox="1"/>
          <p:nvPr/>
        </p:nvSpPr>
        <p:spPr>
          <a:xfrm>
            <a:off x="344250" y="4339069"/>
            <a:ext cx="84555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період 2021-202</a:t>
            </a:r>
            <a:r>
              <a:rPr lang="uk-UA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рр. було захищено: 1 докторськ</a:t>
            </a:r>
            <a:r>
              <a:rPr lang="uk-UA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</a:t>
            </a: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(Литвиненко О.О.) та 5 </a:t>
            </a:r>
            <a:r>
              <a:rPr lang="uk-UA" sz="1600" b="1">
                <a:solidFill>
                  <a:schemeClr val="dk1"/>
                </a:solidFill>
              </a:rPr>
              <a:t>PhD</a:t>
            </a:r>
            <a:r>
              <a:rPr lang="uk-UA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дисертацій </a:t>
            </a:r>
            <a:r>
              <a:rPr lang="uk-UA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Фатєєва М.С. Нікольська А.Д. Коркос Я.О., Шинкарьова Л.В. Миколенко Н.В.</a:t>
            </a:r>
            <a:endParaRPr sz="15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4" name="Google Shape;394;p30" title="375px-Аватарка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5438" y="2679306"/>
            <a:ext cx="1088644" cy="1381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 title="Затвердження_нової_програми 29.05.202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8850" y="1193719"/>
            <a:ext cx="1875395" cy="125026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0"/>
          <p:cNvSpPr txBox="1"/>
          <p:nvPr/>
        </p:nvSpPr>
        <p:spPr>
          <a:xfrm>
            <a:off x="4571988" y="1232560"/>
            <a:ext cx="30000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Голова школи </a:t>
            </a:r>
            <a:endParaRPr sz="15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Лозова Ольга Миколаївна, доктор психологічних наук, професор, професор кафедри практичної психології </a:t>
            </a:r>
            <a:endParaRPr sz="15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7" name="Google Shape;397;p30" title="Фатєєва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2252" y="2571758"/>
            <a:ext cx="1036388" cy="137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0" title="375px-Любов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92519" y="2883523"/>
            <a:ext cx="1036392" cy="1381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0" title="thumb_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63362" y="2443987"/>
            <a:ext cx="1036388" cy="137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0" title="375px-Ярослав_Коркос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67538" y="2930734"/>
            <a:ext cx="1088644" cy="128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4825" y="2443978"/>
            <a:ext cx="1036388" cy="137839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0"/>
          <p:cNvSpPr txBox="1">
            <a:spLocks noGrp="1"/>
          </p:cNvSpPr>
          <p:nvPr>
            <p:ph type="title"/>
          </p:nvPr>
        </p:nvSpPr>
        <p:spPr>
          <a:xfrm>
            <a:off x="1048725" y="170025"/>
            <a:ext cx="7359300" cy="8484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Розвиток наукової школи 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“Діахронічні та синхронічні аспекти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психосемантики свідомості”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26</a:t>
            </a:fld>
            <a:endParaRPr sz="15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"/>
          <p:cNvSpPr txBox="1">
            <a:spLocks noGrp="1"/>
          </p:cNvSpPr>
          <p:nvPr>
            <p:ph type="title"/>
          </p:nvPr>
        </p:nvSpPr>
        <p:spPr>
          <a:xfrm>
            <a:off x="1170725" y="287288"/>
            <a:ext cx="7359300" cy="5127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Соціально-психологічна служба Університету</a:t>
            </a:r>
            <a:endParaRPr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0" name="Google Shape;41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8137" y="1093763"/>
            <a:ext cx="3590563" cy="1956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1" title="Копія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0508" y="3160365"/>
            <a:ext cx="4392910" cy="1589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06" y="1093763"/>
            <a:ext cx="3952124" cy="1956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27</a:t>
            </a:fld>
            <a:endParaRPr sz="1500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2"/>
          <p:cNvSpPr txBox="1">
            <a:spLocks noGrp="1"/>
          </p:cNvSpPr>
          <p:nvPr>
            <p:ph type="title"/>
          </p:nvPr>
        </p:nvSpPr>
        <p:spPr>
          <a:xfrm>
            <a:off x="1170000" y="170175"/>
            <a:ext cx="7430700" cy="6504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Психолого-просвітницька робота в</a:t>
            </a:r>
            <a:endParaRPr sz="2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соціальних мережах</a:t>
            </a:r>
            <a:endParaRPr sz="2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0" name="Google Shape;42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125" y="1023750"/>
            <a:ext cx="2331375" cy="140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8800" y="1023750"/>
            <a:ext cx="2331375" cy="1401308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346813" y="240813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Дані з мережі Фейсбук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3" name="Google Shape;423;p32" title="Знімок екрана 2026-04-06 о 20.59.2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0275" y="3487698"/>
            <a:ext cx="2107650" cy="1183978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2"/>
          <p:cNvSpPr txBox="1"/>
          <p:nvPr/>
        </p:nvSpPr>
        <p:spPr>
          <a:xfrm>
            <a:off x="4924488" y="2415938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Дані з YouTubе-каналу</a:t>
            </a:r>
            <a:endParaRPr sz="15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5" name="Google Shape;425;p32" title="Знімок екрана 2026-04-06 о 20.59.45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975" y="3487706"/>
            <a:ext cx="2107650" cy="1183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50450" y="2786625"/>
            <a:ext cx="2389869" cy="14013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28</a:t>
            </a:fld>
            <a:endParaRPr sz="1500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"/>
          <p:cNvSpPr/>
          <p:nvPr/>
        </p:nvSpPr>
        <p:spPr>
          <a:xfrm>
            <a:off x="1335700" y="1178100"/>
            <a:ext cx="3741300" cy="177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Науково-практичні семінари, всеукраїнські та міжнародні науково-практичні конференції, онлайн-конференції, форуми та круглі столи з проблем ресурсного потенціалу особистості (55)</a:t>
            </a:r>
            <a:endParaRPr sz="13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" name="Google Shape;434;p33"/>
          <p:cNvSpPr txBox="1"/>
          <p:nvPr/>
        </p:nvSpPr>
        <p:spPr>
          <a:xfrm>
            <a:off x="352200" y="130576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1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35" name="Google Shape;435;p33"/>
          <p:cNvSpPr/>
          <p:nvPr/>
        </p:nvSpPr>
        <p:spPr>
          <a:xfrm>
            <a:off x="352200" y="1362806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6" name="Google Shape;436;p33" title="12_04_18_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9188" y="3125794"/>
            <a:ext cx="2039494" cy="16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3" title="0-02-05-08668926a1c6dd26626fd9e6978f14f843e4ea96905e98a64eecf50ba6773b4e_558ecdc40ea6067b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388" y="3026669"/>
            <a:ext cx="2165400" cy="16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3" title="зображення_viber_2025-05-29_13-41-55-40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3150" y="3026672"/>
            <a:ext cx="2165400" cy="162406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3"/>
          <p:cNvSpPr txBox="1"/>
          <p:nvPr/>
        </p:nvSpPr>
        <p:spPr>
          <a:xfrm>
            <a:off x="5359600" y="1178100"/>
            <a:ext cx="34689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Міжнародна науково-практична онлайн-конференція «Соціально-психологічна підтримка особистості в умовах суспільних трансформацій (2024 р.)</a:t>
            </a:r>
            <a:endParaRPr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33"/>
          <p:cNvSpPr txBox="1">
            <a:spLocks noGrp="1"/>
          </p:cNvSpPr>
          <p:nvPr>
            <p:ph type="title"/>
          </p:nvPr>
        </p:nvSpPr>
        <p:spPr>
          <a:xfrm>
            <a:off x="1170000" y="172481"/>
            <a:ext cx="7546800" cy="6942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Апробація основних результатів дослідження наукової теми</a:t>
            </a:r>
            <a:endParaRPr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33"/>
          <p:cNvSpPr/>
          <p:nvPr/>
        </p:nvSpPr>
        <p:spPr>
          <a:xfrm>
            <a:off x="8228550" y="4715269"/>
            <a:ext cx="768600" cy="353400"/>
          </a:xfrm>
          <a:prstGeom prst="stripedRightArrow">
            <a:avLst>
              <a:gd name="adj1" fmla="val 50000"/>
              <a:gd name="adj2" fmla="val 56152"/>
            </a:avLst>
          </a:prstGeom>
          <a:solidFill>
            <a:srgbClr val="FFD60A"/>
          </a:solidFill>
          <a:ln w="9525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29</a:t>
            </a:fld>
            <a:endParaRPr sz="15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4"/>
          <p:cNvSpPr/>
          <p:nvPr/>
        </p:nvSpPr>
        <p:spPr>
          <a:xfrm>
            <a:off x="1315313" y="1220700"/>
            <a:ext cx="3883200" cy="1127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uk-UA" sz="15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Популяризація серед спільноти освітян та практичних психологів (тренінги, вебінари, ворк-шопи, майстер-класи)</a:t>
            </a:r>
            <a:endParaRPr sz="15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9" name="Google Shape;449;p34" title="зображення_viber_2025-05-22_13-51-20-6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269" y="2571750"/>
            <a:ext cx="4314982" cy="1907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4" title="зображення_viber_2026-03-27_12-08-56-47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6574" y="1032129"/>
            <a:ext cx="2596645" cy="168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4" title="зображення_viber_2026-03-27_14-30-05-14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06575" y="3018150"/>
            <a:ext cx="2918874" cy="168397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4"/>
          <p:cNvSpPr txBox="1">
            <a:spLocks noGrp="1"/>
          </p:cNvSpPr>
          <p:nvPr>
            <p:ph type="title"/>
          </p:nvPr>
        </p:nvSpPr>
        <p:spPr>
          <a:xfrm>
            <a:off x="1170000" y="172481"/>
            <a:ext cx="7488900" cy="6942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5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Апробація основних результатів дослідження наукової теми</a:t>
            </a:r>
            <a:endParaRPr sz="25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34"/>
          <p:cNvSpPr txBox="1"/>
          <p:nvPr/>
        </p:nvSpPr>
        <p:spPr>
          <a:xfrm>
            <a:off x="352200" y="1305760"/>
            <a:ext cx="817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9"/>
              <a:buFont typeface="Arial"/>
              <a:buNone/>
            </a:pPr>
            <a:r>
              <a:rPr lang="uk-UA" sz="3749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2</a:t>
            </a:r>
            <a:endParaRPr sz="3749" b="0" i="0" u="none" strike="noStrike" cap="none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454" name="Google Shape;454;p34"/>
          <p:cNvSpPr/>
          <p:nvPr/>
        </p:nvSpPr>
        <p:spPr>
          <a:xfrm>
            <a:off x="352200" y="1362806"/>
            <a:ext cx="817800" cy="579900"/>
          </a:xfrm>
          <a:prstGeom prst="ellipse">
            <a:avLst/>
          </a:prstGeom>
          <a:noFill/>
          <a:ln w="357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700" tIns="85700" rIns="85700" bIns="8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500" b="1"/>
              <a:t>30</a:t>
            </a:fld>
            <a:endParaRPr sz="15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21E5CF-7811-6C62-7FA2-6F0539E90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88" y="842956"/>
            <a:ext cx="1642512" cy="2291758"/>
          </a:xfrm>
          <a:prstGeom prst="rect">
            <a:avLst/>
          </a:prstGeom>
        </p:spPr>
      </p:pic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310CA41-F824-97BB-38F3-848A313A91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400" b="1" smtClean="0"/>
              <a:t>31</a:t>
            </a:fld>
            <a:endParaRPr lang="uk-UA" sz="1400" b="1" dirty="0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E17577E-CBA0-2EEE-A587-E780303A8B5F}"/>
              </a:ext>
            </a:extLst>
          </p:cNvPr>
          <p:cNvSpPr/>
          <p:nvPr/>
        </p:nvSpPr>
        <p:spPr>
          <a:xfrm>
            <a:off x="1485900" y="374650"/>
            <a:ext cx="5562600" cy="558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EEC1F-4FB0-BB8C-C5E2-99FBC40C4DD0}"/>
              </a:ext>
            </a:extLst>
          </p:cNvPr>
          <p:cNvSpPr txBox="1"/>
          <p:nvPr/>
        </p:nvSpPr>
        <p:spPr>
          <a:xfrm>
            <a:off x="1606550" y="495300"/>
            <a:ext cx="521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Впровадження результатів дослідження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6BD636-ECD6-1374-B989-F6BF0274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13" y="995424"/>
            <a:ext cx="1850741" cy="26208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D8DB0A-5605-2729-31BD-BCBC4C869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021" y="995424"/>
            <a:ext cx="2773840" cy="215062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0EBAC42-09B2-361D-3082-018EA0F71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867" y="3101602"/>
            <a:ext cx="1359732" cy="1883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64CBEB-D457-C797-0830-E0BD435F4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46381" y="2731868"/>
            <a:ext cx="2099279" cy="27239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4813D4-032B-1B59-E40C-03B7FBCFD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200" y="995424"/>
            <a:ext cx="1738410" cy="23887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4C65042-BEEE-AFD7-6BE8-3F54081D5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8191" y="2596118"/>
            <a:ext cx="1857436" cy="238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11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5"/>
          <p:cNvSpPr txBox="1">
            <a:spLocks noGrp="1"/>
          </p:cNvSpPr>
          <p:nvPr>
            <p:ph type="body" idx="1"/>
          </p:nvPr>
        </p:nvSpPr>
        <p:spPr>
          <a:xfrm>
            <a:off x="614025" y="2167333"/>
            <a:ext cx="7915800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462" name="Google Shape;462;p35"/>
          <p:cNvSpPr txBox="1"/>
          <p:nvPr/>
        </p:nvSpPr>
        <p:spPr>
          <a:xfrm>
            <a:off x="2255900" y="3225506"/>
            <a:ext cx="601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5"/>
          <p:cNvSpPr/>
          <p:nvPr/>
        </p:nvSpPr>
        <p:spPr>
          <a:xfrm>
            <a:off x="614025" y="410549"/>
            <a:ext cx="4711500" cy="432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D6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Набувачами психологічної просвіти, допомоги, підтримки, розвивального впливу стали: 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школярі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студенти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викладачі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клієнти Соціально-психологічної служби Університету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педагоги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психологи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військові та члени їхніх сімей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професіонали різних галузей</a:t>
            </a:r>
            <a:endParaRPr sz="1300" b="1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-"/>
            </a:pPr>
            <a:r>
              <a:rPr lang="uk-UA" sz="1300" b="1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широкий суспільний загал</a:t>
            </a:r>
            <a:endParaRPr sz="13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5" title="зображення_viber_2025-11-04_11-00-57-547.jpg"/>
          <p:cNvPicPr preferRelativeResize="0"/>
          <p:nvPr/>
        </p:nvPicPr>
        <p:blipFill rotWithShape="1">
          <a:blip r:embed="rId3">
            <a:alphaModFix/>
          </a:blip>
          <a:srcRect t="25469" b="22542"/>
          <a:stretch/>
        </p:blipFill>
        <p:spPr>
          <a:xfrm>
            <a:off x="5579850" y="1868915"/>
            <a:ext cx="2695851" cy="140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5" title="IMGP9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0800" y="213243"/>
            <a:ext cx="2198982" cy="1466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5" title="зображення_viber_2026-03-19_14-22-57-87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925" y="3460088"/>
            <a:ext cx="2021888" cy="1516413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6"/>
          <p:cNvSpPr txBox="1">
            <a:spLocks noGrp="1"/>
          </p:cNvSpPr>
          <p:nvPr>
            <p:ph type="title"/>
          </p:nvPr>
        </p:nvSpPr>
        <p:spPr>
          <a:xfrm>
            <a:off x="1170725" y="259183"/>
            <a:ext cx="73593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Виконавці наукового дослідження</a:t>
            </a:r>
            <a:endParaRPr sz="4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4" name="Google Shape;474;p36"/>
          <p:cNvSpPr txBox="1">
            <a:spLocks noGrp="1"/>
          </p:cNvSpPr>
          <p:nvPr>
            <p:ph type="body" idx="1"/>
          </p:nvPr>
        </p:nvSpPr>
        <p:spPr>
          <a:xfrm>
            <a:off x="596713" y="3352313"/>
            <a:ext cx="7950600" cy="15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900">
                <a:latin typeface="Roboto"/>
                <a:ea typeface="Roboto"/>
                <a:cs typeface="Roboto"/>
                <a:sym typeface="Roboto"/>
              </a:rPr>
              <a:t>Ольга ЛОЗОВА, Олена ЛИТВИНЕНКО, Олександр ЗІНЧЕНКО,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900">
                <a:latin typeface="Roboto"/>
                <a:ea typeface="Roboto"/>
                <a:cs typeface="Roboto"/>
                <a:sym typeface="Roboto"/>
              </a:rPr>
              <a:t> Євгенія КАЛЮЖНА, Тетяна КЛІБАЙС, Ярослав КОРКОС,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900">
                <a:latin typeface="Roboto"/>
                <a:ea typeface="Roboto"/>
                <a:cs typeface="Roboto"/>
                <a:sym typeface="Roboto"/>
              </a:rPr>
              <a:t>Марія КРАПИВА, Вікторія ЛЕВЧЕНКО, Наталія ЛІСОВА,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900">
                <a:latin typeface="Roboto"/>
                <a:ea typeface="Roboto"/>
                <a:cs typeface="Roboto"/>
                <a:sym typeface="Roboto"/>
              </a:rPr>
              <a:t>Лариса МАТВІЄНКО, Наталія МИКОЛЕНКО, Ірина МУЗИЧЕНКО, Марина ПАВЛЕНКО, Богдан ПЛЕСКАЧ, Світлана РЕПЕТІЙ,  Ганна СОБЧАК, Наталія СТАРИНСЬКА, Неля ЩЕЛОК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5" name="Google Shape;475;p36" title="IMG_8707_11zon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1625" y="1050618"/>
            <a:ext cx="3660805" cy="2182541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6"/>
          <p:cNvSpPr txBox="1">
            <a:spLocks noGrp="1"/>
          </p:cNvSpPr>
          <p:nvPr>
            <p:ph type="title"/>
          </p:nvPr>
        </p:nvSpPr>
        <p:spPr>
          <a:xfrm>
            <a:off x="1170000" y="237244"/>
            <a:ext cx="6804000" cy="694200"/>
          </a:xfrm>
          <a:prstGeom prst="rect">
            <a:avLst/>
          </a:prstGeom>
          <a:solidFill>
            <a:srgbClr val="0DABBB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uk-UA" sz="2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Виконавці наукового дослідження</a:t>
            </a:r>
            <a:endParaRPr sz="2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33</a:t>
            </a:fld>
            <a:endParaRPr sz="1500" b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7"/>
          <p:cNvSpPr txBox="1">
            <a:spLocks noGrp="1"/>
          </p:cNvSpPr>
          <p:nvPr>
            <p:ph type="body" idx="4294967295"/>
          </p:nvPr>
        </p:nvSpPr>
        <p:spPr>
          <a:xfrm>
            <a:off x="1546803" y="1208025"/>
            <a:ext cx="6050400" cy="27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uk-UA" sz="37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ДЯКУЮ ЗА УВАГУ!</a:t>
            </a:r>
            <a:endParaRPr sz="3700" b="1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4" name="Google Shape;484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Цитований текст">
  <a:themeElements>
    <a:clrScheme name="Настроювані 1">
      <a:dk1>
        <a:srgbClr val="000000"/>
      </a:dk1>
      <a:lt1>
        <a:srgbClr val="F2FDFD"/>
      </a:lt1>
      <a:dk2>
        <a:srgbClr val="212121"/>
      </a:dk2>
      <a:lt2>
        <a:srgbClr val="636363"/>
      </a:lt2>
      <a:accent1>
        <a:srgbClr val="019AA8"/>
      </a:accent1>
      <a:accent2>
        <a:srgbClr val="00C6BB"/>
      </a:accent2>
      <a:accent3>
        <a:srgbClr val="92D050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2779</Words>
  <Application>Microsoft Office PowerPoint</Application>
  <PresentationFormat>Екран (16:9)</PresentationFormat>
  <Paragraphs>324</Paragraphs>
  <Slides>34</Slides>
  <Notes>33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42" baseType="lpstr">
      <vt:lpstr>Calibri</vt:lpstr>
      <vt:lpstr>Roboto</vt:lpstr>
      <vt:lpstr>Noto Sans Symbols</vt:lpstr>
      <vt:lpstr>Roboto Mono</vt:lpstr>
      <vt:lpstr>Roboto Black</vt:lpstr>
      <vt:lpstr>Times New Roman</vt:lpstr>
      <vt:lpstr>Arial</vt:lpstr>
      <vt:lpstr>Цитований текст</vt:lpstr>
      <vt:lpstr>ПСИХОЛОГІЧНА ПІДТРИМКА РЕСУРСНОГО ПОТЕНЦІАЛУ ОСОБИСТОСТІ В МІНЛИВИХ УМОВАХ СУСПІЛЬНОГО БУТТЯ  кафедра практичної психології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Наукові публікації  2021-2026 рр.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Результати наукових досліджень у дисертаціях здобувачів третього рівня вищої освіти</vt:lpstr>
      <vt:lpstr>Розвиток наукової школи  “Діахронічні та синхронічні аспекти психосемантики свідомості”</vt:lpstr>
      <vt:lpstr>Соціально-психологічна служба Університету</vt:lpstr>
      <vt:lpstr>Психолого-просвітницька робота в соціальних мережах</vt:lpstr>
      <vt:lpstr>Апробація основних результатів дослідження наукової теми</vt:lpstr>
      <vt:lpstr>Апробація основних результатів дослідження наукової теми</vt:lpstr>
      <vt:lpstr>Презентація PowerPoint</vt:lpstr>
      <vt:lpstr>Презентація PowerPoint</vt:lpstr>
      <vt:lpstr>Виконавці наукового дослідження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ПСИХОЛОГІЧНА ПІДТРИМКА РЕСУРСНОГО ПОТЕНЦІАЛУ ОСОБИСТОСТІ В МІНЛИВИХ УМОВАХ СУСПІЛЬНОГО БУТТЯ  кафедра практичної психології </dc:title>
  <dc:creator>User</dc:creator>
  <cp:lastModifiedBy>User</cp:lastModifiedBy>
  <cp:revision>3</cp:revision>
  <dcterms:modified xsi:type="dcterms:W3CDTF">2026-05-26T06:53:21Z</dcterms:modified>
</cp:coreProperties>
</file>