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7" r:id="rId2"/>
    <p:sldId id="264" r:id="rId3"/>
    <p:sldId id="259" r:id="rId4"/>
    <p:sldId id="260" r:id="rId5"/>
    <p:sldId id="261" r:id="rId6"/>
    <p:sldId id="265" r:id="rId7"/>
    <p:sldId id="266" r:id="rId8"/>
    <p:sldId id="263" r:id="rId9"/>
    <p:sldId id="267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F91FBE-214E-4621-88BF-F111BE577545}" v="13" dt="2024-10-07T18:51:28.5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34677"/>
            <a:ext cx="9144000" cy="9914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052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E02BF-3F35-4886-AB90-24FEFB068EF0}" type="datetime1">
              <a:rPr lang="uk-UA" smtClean="0"/>
              <a:t>05.11.2024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474680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DA31-2618-4879-A573-4ABFBF1A7D6A}" type="datetime1">
              <a:rPr lang="uk-UA" smtClean="0"/>
              <a:t>05.11.2024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392362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4C6A-654D-4C63-AB13-26C0096C90D6}" type="datetime1">
              <a:rPr lang="uk-UA" smtClean="0"/>
              <a:t>05.11.2024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1993069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829C-CFCE-4721-BA63-B2D853DCCCDA}" type="datetime1">
              <a:rPr lang="uk-UA" smtClean="0"/>
              <a:t>05.11.2024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3922699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1D53-E0E9-4D00-97B3-247A319880F5}" type="datetime1">
              <a:rPr lang="uk-UA" smtClean="0"/>
              <a:t>05.11.2024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305677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11A1F-9E9E-4E38-8A41-6A6E91AD8A07}" type="datetime1">
              <a:rPr lang="uk-UA" smtClean="0"/>
              <a:t>05.11.2024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188811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34677"/>
            <a:ext cx="9144000" cy="9914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052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5B91-ECE3-49E5-A65B-E5645F8C3EC2}" type="datetime1">
              <a:rPr lang="uk-UA" smtClean="0"/>
              <a:t>05.11.2024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0981078"/>
      </p:ext>
    </p:extLst>
  </p:cSld>
  <p:clrMapOvr>
    <a:masterClrMapping/>
  </p:clrMapOvr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792" y="184827"/>
            <a:ext cx="6099208" cy="94133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D5B2-11CA-4D57-8F22-63B5D8C7AA1D}" type="datetime1">
              <a:rPr lang="uk-UA" smtClean="0"/>
              <a:t>05.11.2024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137990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і об’є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4827"/>
            <a:ext cx="10515600" cy="94133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5B91-ECE3-49E5-A65B-E5645F8C3EC2}" type="datetime1">
              <a:rPr lang="uk-UA" smtClean="0"/>
              <a:t>05.11.2024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5995447"/>
      </p:ext>
    </p:extLst>
  </p:cSld>
  <p:clrMapOvr>
    <a:masterClrMapping/>
  </p:clrMapOvr>
  <p:hf sldNum="0"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і об’є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4827"/>
            <a:ext cx="10515600" cy="94133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5B91-ECE3-49E5-A65B-E5645F8C3EC2}" type="datetime1">
              <a:rPr lang="uk-UA" smtClean="0"/>
              <a:t>05.11.2024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65808335"/>
      </p:ext>
    </p:extLst>
  </p:cSld>
  <p:clrMapOvr>
    <a:masterClrMapping/>
  </p:clrMapOvr>
  <p:hf sldNum="0"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133184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B58FE-9C3E-4CC1-A050-9C5E963C927A}" type="datetime1">
              <a:rPr lang="uk-UA" smtClean="0"/>
              <a:t>05.11.2024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1484405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69EF-5401-43A4-9F42-B414B423285D}" type="datetime1">
              <a:rPr lang="uk-UA" smtClean="0"/>
              <a:t>05.11.2024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86829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4C65-F3A4-46F3-A808-0F5EC6870841}" type="datetime1">
              <a:rPr lang="uk-UA" smtClean="0"/>
              <a:t>05.11.2024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161923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42680-7892-4409-8A2B-E2A61F7C0CE4}" type="datetime1">
              <a:rPr lang="uk-UA" smtClean="0"/>
              <a:t>05.11.2024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1305907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34678" y="365125"/>
            <a:ext cx="94191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Редагувати стиль зразка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75B91-ECE3-49E5-A65B-E5645F8C3EC2}" type="datetime1">
              <a:rPr lang="uk-UA" smtClean="0"/>
              <a:t>05.11.2024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ПІБ доповідача, посада</a:t>
            </a:r>
            <a:endParaRPr lang="uk-UA" dirty="0"/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838200" y="6266046"/>
            <a:ext cx="10515600" cy="0"/>
          </a:xfrm>
          <a:prstGeom prst="line">
            <a:avLst/>
          </a:prstGeom>
          <a:ln>
            <a:solidFill>
              <a:srgbClr val="019AA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968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Ezarion" panose="00000500000000000000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Ezarion Light" panose="00000400000000000000" pitchFamily="2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Ezarion Light" panose="00000400000000000000" pitchFamily="2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Ezarion Light" panose="00000400000000000000" pitchFamily="2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zarion Light" panose="00000400000000000000" pitchFamily="2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zarion Light" panose="00000400000000000000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25366"/>
            <a:ext cx="12066308" cy="1607270"/>
          </a:xfrm>
        </p:spPr>
        <p:txBody>
          <a:bodyPr>
            <a:noAutofit/>
          </a:bodyPr>
          <a:lstStyle/>
          <a:p>
            <a:br>
              <a:rPr lang="uk-UA" sz="6600" dirty="0"/>
            </a:b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Виробнича </a:t>
            </a:r>
            <a:r>
              <a:rPr lang="uk-UA" dirty="0" err="1">
                <a:solidFill>
                  <a:schemeClr val="accent5">
                    <a:lumMod val="50000"/>
                  </a:schemeClr>
                </a:solidFill>
              </a:rPr>
              <a:t>психодіагностична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 практика у Центрі соціальних служб Шевченківського району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3999" y="4232635"/>
            <a:ext cx="10542309" cy="1528402"/>
          </a:xfrm>
        </p:spPr>
        <p:txBody>
          <a:bodyPr>
            <a:normAutofit/>
          </a:bodyPr>
          <a:lstStyle/>
          <a:p>
            <a:pPr algn="r"/>
            <a:r>
              <a:rPr lang="uk-UA" dirty="0">
                <a:solidFill>
                  <a:schemeClr val="accent5">
                    <a:lumMod val="75000"/>
                  </a:schemeClr>
                </a:solidFill>
              </a:rPr>
              <a:t>Алєксєєнко Анастасія Сергіївна</a:t>
            </a:r>
          </a:p>
          <a:p>
            <a:pPr algn="r"/>
            <a:r>
              <a:rPr lang="uk-UA" dirty="0">
                <a:solidFill>
                  <a:schemeClr val="accent5">
                    <a:lumMod val="75000"/>
                  </a:schemeClr>
                </a:solidFill>
              </a:rPr>
              <a:t>ППб-1-22-4.0д</a:t>
            </a:r>
          </a:p>
        </p:txBody>
      </p:sp>
    </p:spTree>
    <p:extLst>
      <p:ext uri="{BB962C8B-B14F-4D97-AF65-F5344CB8AC3E}">
        <p14:creationId xmlns:p14="http://schemas.microsoft.com/office/powerpoint/2010/main" val="186545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860CF-6EE1-D309-D972-60A705F50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138" y="365125"/>
            <a:ext cx="10218250" cy="1325563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Центр соціальних служб</a:t>
            </a:r>
            <a:br>
              <a:rPr lang="uk-UA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Шевченківський район в місті Київ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C0C9F68-BEF3-5113-D5EB-5D07A25A0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/>
          <a:lstStyle/>
          <a:p>
            <a:pPr algn="ctr"/>
            <a:r>
              <a:rPr lang="uk-UA" dirty="0"/>
              <a:t>Керувала практикою: Євгенія Ігорівна.</a:t>
            </a:r>
          </a:p>
        </p:txBody>
      </p:sp>
      <p:pic>
        <p:nvPicPr>
          <p:cNvPr id="10" name="Місце для вмісту 9" descr="Зображення, що містить одежа, особа, усмішка, джинси&#10;&#10;Автоматично згенерований опис">
            <a:extLst>
              <a:ext uri="{FF2B5EF4-FFF2-40B4-BE49-F238E27FC236}">
                <a16:creationId xmlns:a16="http://schemas.microsoft.com/office/drawing/2014/main" id="{A000CB1E-71B2-F824-7EBA-581371390A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" t="8765" r="27070" b="17579"/>
          <a:stretch/>
        </p:blipFill>
        <p:spPr>
          <a:xfrm>
            <a:off x="2950589" y="2601007"/>
            <a:ext cx="5854046" cy="3503837"/>
          </a:xfrm>
        </p:spPr>
      </p:pic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5F74B1D-B605-8363-051B-738008875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4C65-F3A4-46F3-A808-0F5EC6870841}" type="datetime1">
              <a:rPr lang="uk-UA" smtClean="0"/>
              <a:t>05.11.2024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E3A0B41-E2EA-6F90-DD8B-1ADC3B9D4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Алєксєєнко А.С.</a:t>
            </a:r>
          </a:p>
          <a:p>
            <a:r>
              <a:rPr lang="uk-UA" dirty="0"/>
              <a:t>ППб-1-22-4.0д</a:t>
            </a:r>
          </a:p>
        </p:txBody>
      </p:sp>
    </p:spTree>
    <p:extLst>
      <p:ext uri="{BB962C8B-B14F-4D97-AF65-F5344CB8AC3E}">
        <p14:creationId xmlns:p14="http://schemas.microsoft.com/office/powerpoint/2010/main" val="281417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5C47ED-E702-08D1-984E-733057DFC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678" y="136525"/>
            <a:ext cx="6834184" cy="1325563"/>
          </a:xfrm>
        </p:spPr>
        <p:txBody>
          <a:bodyPr/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Робота психолога в організації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EACAF4-F895-5A27-84B8-EA4E2A929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499" y="1450486"/>
            <a:ext cx="5633302" cy="435133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uk-UA" sz="6800" dirty="0"/>
              <a:t>Державні стандарт: </a:t>
            </a:r>
            <a:r>
              <a:rPr lang="uk-UA" sz="6800" dirty="0">
                <a:solidFill>
                  <a:schemeClr val="accent1"/>
                </a:solidFill>
              </a:rPr>
              <a:t>документація</a:t>
            </a:r>
            <a:r>
              <a:rPr lang="uk-UA" sz="6800" dirty="0"/>
              <a:t> (акти, заяви, протоколи, відмова від послуг, висновки на сім’ю або особу, договори, індивідуальні плани, план консультування, соціальна карта), </a:t>
            </a:r>
            <a:r>
              <a:rPr lang="uk-UA" sz="6800" dirty="0">
                <a:solidFill>
                  <a:schemeClr val="accent1"/>
                </a:solidFill>
              </a:rPr>
              <a:t>консультування</a:t>
            </a:r>
            <a:r>
              <a:rPr lang="uk-UA" sz="6800" dirty="0"/>
              <a:t>, </a:t>
            </a:r>
            <a:r>
              <a:rPr lang="uk-UA" sz="6800" dirty="0">
                <a:solidFill>
                  <a:schemeClr val="accent1"/>
                </a:solidFill>
              </a:rPr>
              <a:t>представництво інтересів </a:t>
            </a:r>
            <a:r>
              <a:rPr lang="uk-UA" sz="6800" dirty="0"/>
              <a:t>(допомога людині у складанні документів), </a:t>
            </a:r>
            <a:r>
              <a:rPr lang="uk-UA" sz="6800" dirty="0">
                <a:solidFill>
                  <a:schemeClr val="accent1"/>
                </a:solidFill>
              </a:rPr>
              <a:t>соціальний супровід </a:t>
            </a:r>
            <a:r>
              <a:rPr lang="uk-UA" sz="6800" dirty="0"/>
              <a:t>(нагляд протягом року; перший місяць раз на тиждень навідувати родину і фіксувати зміни); </a:t>
            </a:r>
            <a:r>
              <a:rPr lang="uk-UA" sz="6800" dirty="0">
                <a:solidFill>
                  <a:schemeClr val="accent1"/>
                </a:solidFill>
              </a:rPr>
              <a:t>інформування</a:t>
            </a:r>
            <a:r>
              <a:rPr lang="uk-UA" sz="6800" dirty="0"/>
              <a:t> (донесення інформації про соціальну службу та напрями діяльності).</a:t>
            </a:r>
          </a:p>
          <a:p>
            <a:pPr algn="just"/>
            <a:r>
              <a:rPr lang="uk-UA" sz="6800" dirty="0">
                <a:solidFill>
                  <a:schemeClr val="accent1"/>
                </a:solidFill>
              </a:rPr>
              <a:t>Виїзд на місця </a:t>
            </a:r>
            <a:r>
              <a:rPr lang="uk-UA" sz="6800" dirty="0"/>
              <a:t>(якщо є діти в родині,  або коли є запит про роботу з психологом), </a:t>
            </a:r>
            <a:r>
              <a:rPr lang="uk-UA" sz="6800" dirty="0">
                <a:solidFill>
                  <a:schemeClr val="accent1"/>
                </a:solidFill>
              </a:rPr>
              <a:t>«рейди» </a:t>
            </a:r>
            <a:r>
              <a:rPr lang="uk-UA" sz="6800" dirty="0"/>
              <a:t>(раз на один-два тижня соціальний працівник, працівник з служб у справах дітей, поліція та залучені особи відвідують кризові сім’ї), </a:t>
            </a:r>
            <a:r>
              <a:rPr lang="uk-UA" sz="6800" dirty="0">
                <a:solidFill>
                  <a:schemeClr val="accent1"/>
                </a:solidFill>
              </a:rPr>
              <a:t>надання соціальних послуг </a:t>
            </a:r>
            <a:r>
              <a:rPr lang="uk-UA" sz="6800" dirty="0"/>
              <a:t>(пайки, заходи для дітей, концерти, вистави, підтримка,  мотивація, допомога у працевлаштуванні), </a:t>
            </a:r>
            <a:r>
              <a:rPr lang="uk-UA" sz="6800" dirty="0">
                <a:solidFill>
                  <a:schemeClr val="accent1"/>
                </a:solidFill>
              </a:rPr>
              <a:t>заходи для дітей та підлітків</a:t>
            </a:r>
            <a:r>
              <a:rPr lang="uk-UA" sz="6800" dirty="0"/>
              <a:t> (проведення тренінгів).</a:t>
            </a:r>
          </a:p>
          <a:p>
            <a:pPr algn="just"/>
            <a:r>
              <a:rPr lang="uk-UA" sz="6800" dirty="0"/>
              <a:t>Робота з людьми, які знаходяться в кризових ситуаціях, складних життєвих обставинах (СЖО), внутрішньо переселеними особами (ВПО), учасниками бойових дій та їх сім’ї (УБД).</a:t>
            </a:r>
          </a:p>
          <a:p>
            <a:pPr algn="just"/>
            <a:r>
              <a:rPr lang="uk-UA" sz="6800" dirty="0"/>
              <a:t>Співпраця з службою в справах дітей та ювенальною поліцією.</a:t>
            </a:r>
          </a:p>
          <a:p>
            <a:endParaRPr lang="uk-UA" dirty="0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5F8A0F4-D9C7-00DB-CB35-36A903AF8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69EF-5401-43A4-9F42-B414B423285D}" type="datetime1">
              <a:rPr lang="uk-UA" smtClean="0"/>
              <a:t>05.11.2024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06F34C-A87B-8FE8-2BAC-2F73E1620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Алєксєєнко А.С.</a:t>
            </a:r>
          </a:p>
          <a:p>
            <a:r>
              <a:rPr lang="uk-UA" dirty="0"/>
              <a:t>ППб-1-22-4.0д</a:t>
            </a:r>
          </a:p>
        </p:txBody>
      </p:sp>
      <p:pic>
        <p:nvPicPr>
          <p:cNvPr id="14" name="Місце для вмісту 13" descr="Зображення, що містить у приміщенні, меблі, книга, текст&#10;&#10;Автоматично згенерований опис">
            <a:extLst>
              <a:ext uri="{FF2B5EF4-FFF2-40B4-BE49-F238E27FC236}">
                <a16:creationId xmlns:a16="http://schemas.microsoft.com/office/drawing/2014/main" id="{9F6E2BEF-62EC-0281-57B3-81BE23365C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849" y="248444"/>
            <a:ext cx="4770950" cy="5963688"/>
          </a:xfrm>
        </p:spPr>
      </p:pic>
    </p:spTree>
    <p:extLst>
      <p:ext uri="{BB962C8B-B14F-4D97-AF65-F5344CB8AC3E}">
        <p14:creationId xmlns:p14="http://schemas.microsoft.com/office/powerpoint/2010/main" val="302640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902512-1153-97A6-7C3A-5F8D71399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Кількісний звіт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D260F21-BDBF-85C3-534E-FBF1875FB5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uk-UA" dirty="0"/>
              <a:t> </a:t>
            </a:r>
            <a:r>
              <a:rPr lang="uk-UA" dirty="0" err="1"/>
              <a:t>Психодіагностичні</a:t>
            </a:r>
            <a:r>
              <a:rPr lang="uk-UA" dirty="0"/>
              <a:t> методики, що були проведені під час проходження виробничої практики: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/>
              <a:t>Шкала депресії Т. Балашова.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/>
              <a:t>Опитувальник самопочуття, активності та настрою (САН).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uk-UA" dirty="0"/>
              <a:t> Проведено розгляд кейсів (кейс-метод), пошук вирішення конкретних психологічних задач-ситуацій.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uk-UA" dirty="0"/>
              <a:t> Перегляд та аналіз </a:t>
            </a:r>
            <a:r>
              <a:rPr lang="ru-RU" dirty="0" err="1"/>
              <a:t>вебінару</a:t>
            </a:r>
            <a:r>
              <a:rPr lang="ru-RU" dirty="0"/>
              <a:t>: “</a:t>
            </a:r>
            <a:r>
              <a:rPr lang="ru-RU" dirty="0" err="1"/>
              <a:t>Юридично-психологічні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психолога з </a:t>
            </a:r>
            <a:r>
              <a:rPr lang="ru-RU" dirty="0" err="1"/>
              <a:t>дитиною</a:t>
            </a:r>
            <a:r>
              <a:rPr lang="ru-RU" dirty="0"/>
              <a:t>”.</a:t>
            </a:r>
            <a:endParaRPr lang="uk-UA" dirty="0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B7AEF37-DCE8-1E48-C512-1FE0D8109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69EF-5401-43A4-9F42-B414B423285D}" type="datetime1">
              <a:rPr lang="uk-UA" smtClean="0"/>
              <a:t>05.11.2024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3EED7EF-AD70-2E19-B3E3-1F275B3FB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Алєксєєнко А.С.</a:t>
            </a:r>
          </a:p>
          <a:p>
            <a:r>
              <a:rPr lang="uk-UA" dirty="0"/>
              <a:t>ППб-1-22-4.0д</a:t>
            </a:r>
          </a:p>
        </p:txBody>
      </p:sp>
    </p:spTree>
    <p:extLst>
      <p:ext uri="{BB962C8B-B14F-4D97-AF65-F5344CB8AC3E}">
        <p14:creationId xmlns:p14="http://schemas.microsoft.com/office/powerpoint/2010/main" val="1724664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E0EA7D-AFEF-E94D-3C82-9F900D412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125" y="320675"/>
            <a:ext cx="5790829" cy="1325563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Зміст та події  практики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D6F69CF-D62E-13C0-5B1F-4700103FE1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dirty="0"/>
              <a:t>Під час практики було проведено індивідуальну консультацію, яка включала й </a:t>
            </a:r>
            <a:r>
              <a:rPr lang="uk-UA" dirty="0" err="1"/>
              <a:t>психодіагностичне</a:t>
            </a:r>
            <a:r>
              <a:rPr lang="uk-UA" dirty="0"/>
              <a:t> дослідження </a:t>
            </a:r>
            <a:r>
              <a:rPr lang="uk-UA" dirty="0" err="1"/>
              <a:t>підлітка</a:t>
            </a:r>
            <a:r>
              <a:rPr lang="uk-UA" dirty="0"/>
              <a:t> (14 років) з метою оцінки емоційного стану. Використовувались методики: САН (самопочуття, активність, настрій) та шкала депресії Т. Балашова. </a:t>
            </a:r>
          </a:p>
          <a:p>
            <a:pPr algn="just"/>
            <a:r>
              <a:rPr lang="uk-UA" dirty="0"/>
              <a:t>Консультація пройшла успішно у ході якої було виявлено потребу в подальшій підтримці. </a:t>
            </a:r>
          </a:p>
        </p:txBody>
      </p:sp>
      <p:pic>
        <p:nvPicPr>
          <p:cNvPr id="8" name="Місце для вмісту 7" descr="Зображення, що містить у приміщенні, стіна, одежа, особа&#10;&#10;Автоматично згенерований опис">
            <a:extLst>
              <a:ext uri="{FF2B5EF4-FFF2-40B4-BE49-F238E27FC236}">
                <a16:creationId xmlns:a16="http://schemas.microsoft.com/office/drawing/2014/main" id="{38E93084-5AE5-591D-0B87-E4A60DA0FB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325" y="320675"/>
            <a:ext cx="4669320" cy="5823680"/>
          </a:xfrm>
        </p:spPr>
      </p:pic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6A9CB81-5F5B-E41F-D34E-8F990DA8D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69EF-5401-43A4-9F42-B414B423285D}" type="datetime1">
              <a:rPr lang="uk-UA" smtClean="0"/>
              <a:t>05.11.2024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6AFFFA0-0FA2-F791-3BE7-2FF25952D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Алєксєєнко А.С.</a:t>
            </a:r>
          </a:p>
          <a:p>
            <a:r>
              <a:rPr lang="uk-UA" dirty="0"/>
              <a:t>ППб-1-22-4.0д</a:t>
            </a:r>
          </a:p>
        </p:txBody>
      </p:sp>
    </p:spTree>
    <p:extLst>
      <p:ext uri="{BB962C8B-B14F-4D97-AF65-F5344CB8AC3E}">
        <p14:creationId xmlns:p14="http://schemas.microsoft.com/office/powerpoint/2010/main" val="4132598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E073CA-CA64-F974-EE9D-FEE9F04E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Зміст та події з практики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F1CF921-E525-AD43-1528-79F878DF0C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0194" y="1825625"/>
            <a:ext cx="6165130" cy="4351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uk-UA" dirty="0"/>
              <a:t> Було підготовлено робочі матеріали для проведення консультації, забезпечено комфортні умови та конфіденційність.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dirty="0"/>
              <a:t> За результатами проведених </a:t>
            </a:r>
            <a:r>
              <a:rPr lang="uk-UA" dirty="0" err="1"/>
              <a:t>психодіагностичних</a:t>
            </a:r>
            <a:r>
              <a:rPr lang="uk-UA" dirty="0"/>
              <a:t> </a:t>
            </a:r>
            <a:r>
              <a:rPr lang="uk-UA" dirty="0" err="1"/>
              <a:t>методик</a:t>
            </a:r>
            <a:r>
              <a:rPr lang="uk-UA" dirty="0"/>
              <a:t> у особи, котра звернулась до центу, було виявлено фізичне та </a:t>
            </a:r>
            <a:r>
              <a:rPr lang="uk-UA"/>
              <a:t>емоційне виснаження.</a:t>
            </a:r>
            <a:endParaRPr lang="uk-UA" dirty="0"/>
          </a:p>
        </p:txBody>
      </p:sp>
      <p:pic>
        <p:nvPicPr>
          <p:cNvPr id="8" name="Місце для вмісту 7" descr="Зображення, що містить текст, почерк, меню, документ&#10;&#10;Автоматично згенерований опис">
            <a:extLst>
              <a:ext uri="{FF2B5EF4-FFF2-40B4-BE49-F238E27FC236}">
                <a16:creationId xmlns:a16="http://schemas.microsoft.com/office/drawing/2014/main" id="{21BD3687-03CC-D706-B6D5-849F8EBCE3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709" y="1870075"/>
            <a:ext cx="4673002" cy="2749059"/>
          </a:xfrm>
        </p:spPr>
      </p:pic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ED1C7EF-2E02-AA7A-1E7F-33C699346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69EF-5401-43A4-9F42-B414B423285D}" type="datetime1">
              <a:rPr lang="uk-UA" smtClean="0"/>
              <a:t>05.11.2024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807240A-6BC3-D7E9-6729-6AD4B7FD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Алєксєєнко А.С.</a:t>
            </a:r>
          </a:p>
          <a:p>
            <a:r>
              <a:rPr lang="uk-UA" dirty="0"/>
              <a:t>ППб-1-22-4.0д</a:t>
            </a:r>
          </a:p>
        </p:txBody>
      </p:sp>
    </p:spTree>
    <p:extLst>
      <p:ext uri="{BB962C8B-B14F-4D97-AF65-F5344CB8AC3E}">
        <p14:creationId xmlns:p14="http://schemas.microsoft.com/office/powerpoint/2010/main" val="2941052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903925-4380-A897-80D1-28526193C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Зміст та події з практики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1517991-2553-7B9C-879C-24171CD58D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5864" y="1825625"/>
            <a:ext cx="5081047" cy="435133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/>
              <a:t>Брала участь у розгляді кейсів, що дало можливість попрактикуватися у пошуку рішень для конкретних психологічних задач і ситуацій, з якими зустрічаються підлітки.</a:t>
            </a:r>
          </a:p>
          <a:p>
            <a:pPr algn="just"/>
            <a:r>
              <a:rPr lang="uk-UA" dirty="0"/>
              <a:t>Опрацювала </a:t>
            </a:r>
            <a:r>
              <a:rPr lang="uk-UA" dirty="0" err="1"/>
              <a:t>вебінар</a:t>
            </a:r>
            <a:r>
              <a:rPr lang="uk-UA" dirty="0"/>
              <a:t> "Юридично-психологічні аспекти роботи психолога з дитиною," що допомогло мені зрозуміти правові норми, які регулюють діяльність психолога, та важливість їх врахування в процесі наданні психологічної допомоги.</a:t>
            </a:r>
          </a:p>
        </p:txBody>
      </p:sp>
      <p:pic>
        <p:nvPicPr>
          <p:cNvPr id="8" name="Місце для вмісту 7" descr="Зображення, що містить текст, будівля, цегла, знак&#10;&#10;Автоматично згенерований опис">
            <a:extLst>
              <a:ext uri="{FF2B5EF4-FFF2-40B4-BE49-F238E27FC236}">
                <a16:creationId xmlns:a16="http://schemas.microsoft.com/office/drawing/2014/main" id="{817169AC-C10F-87AF-EAEE-D841B63BB2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8" t="18275" r="12083" b="18540"/>
          <a:stretch/>
        </p:blipFill>
        <p:spPr>
          <a:xfrm>
            <a:off x="6373911" y="1983196"/>
            <a:ext cx="5092225" cy="3427789"/>
          </a:xfrm>
        </p:spPr>
      </p:pic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D3200D6-C65A-0479-5687-595678E47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69EF-5401-43A4-9F42-B414B423285D}" type="datetime1">
              <a:rPr lang="uk-UA" smtClean="0"/>
              <a:t>05.11.2024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FD00894-5B1D-A3D5-6D7D-E16653A1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Алєксєєнко А.С.</a:t>
            </a:r>
          </a:p>
          <a:p>
            <a:r>
              <a:rPr lang="uk-UA" dirty="0"/>
              <a:t>ППб-1-22-4.0д</a:t>
            </a:r>
          </a:p>
        </p:txBody>
      </p:sp>
    </p:spTree>
    <p:extLst>
      <p:ext uri="{BB962C8B-B14F-4D97-AF65-F5344CB8AC3E}">
        <p14:creationId xmlns:p14="http://schemas.microsoft.com/office/powerpoint/2010/main" val="1935464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9D282-8A4C-7EB4-CD5D-46717783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Мої враження від практики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5DAFC8C-6AC2-25B3-F99D-64D42CA40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779" y="1451728"/>
            <a:ext cx="9407852" cy="472523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Практика в </a:t>
            </a:r>
            <a:r>
              <a:rPr lang="ru-RU" dirty="0" err="1"/>
              <a:t>Центрі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служб </a:t>
            </a:r>
            <a:r>
              <a:rPr lang="ru-RU" dirty="0" err="1"/>
              <a:t>Шевченківського</a:t>
            </a:r>
            <a:r>
              <a:rPr lang="ru-RU" dirty="0"/>
              <a:t> району стала </a:t>
            </a:r>
            <a:r>
              <a:rPr lang="ru-RU" dirty="0" err="1"/>
              <a:t>важливою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мого</a:t>
            </a:r>
            <a:r>
              <a:rPr lang="ru-RU" dirty="0"/>
              <a:t> </a:t>
            </a:r>
            <a:r>
              <a:rPr lang="ru-RU" dirty="0" err="1"/>
              <a:t>професійного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індивідуальної</a:t>
            </a:r>
            <a:r>
              <a:rPr lang="ru-RU" dirty="0"/>
              <a:t> </a:t>
            </a:r>
            <a:r>
              <a:rPr lang="ru-RU" dirty="0" err="1"/>
              <a:t>консультації</a:t>
            </a:r>
            <a:r>
              <a:rPr lang="ru-RU" dirty="0"/>
              <a:t> я </a:t>
            </a:r>
            <a:r>
              <a:rPr lang="ru-RU" dirty="0" err="1"/>
              <a:t>розуміла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робота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надихає</a:t>
            </a:r>
            <a:r>
              <a:rPr lang="ru-RU" dirty="0"/>
              <a:t> мене </a:t>
            </a:r>
            <a:r>
              <a:rPr lang="ru-RU" dirty="0" err="1"/>
              <a:t>працювати</a:t>
            </a:r>
            <a:r>
              <a:rPr lang="ru-RU" dirty="0"/>
              <a:t> психологом. Методики, </a:t>
            </a:r>
            <a:r>
              <a:rPr lang="ru-RU" dirty="0" err="1"/>
              <a:t>які</a:t>
            </a:r>
            <a:r>
              <a:rPr lang="ru-RU" dirty="0"/>
              <a:t> я </a:t>
            </a:r>
            <a:r>
              <a:rPr lang="ru-RU" dirty="0" err="1"/>
              <a:t>використовувала</a:t>
            </a:r>
            <a:r>
              <a:rPr lang="ru-RU" dirty="0"/>
              <a:t>, були </a:t>
            </a:r>
            <a:r>
              <a:rPr lang="ru-RU" dirty="0" err="1"/>
              <a:t>надзвичайно</a:t>
            </a:r>
            <a:r>
              <a:rPr lang="ru-RU" dirty="0"/>
              <a:t> </a:t>
            </a:r>
            <a:r>
              <a:rPr lang="ru-RU" dirty="0" err="1"/>
              <a:t>корисними</a:t>
            </a:r>
            <a:r>
              <a:rPr lang="ru-RU" dirty="0"/>
              <a:t>. Я </a:t>
            </a:r>
            <a:r>
              <a:rPr lang="ru-RU" dirty="0" err="1"/>
              <a:t>навчилася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проводити</a:t>
            </a:r>
            <a:r>
              <a:rPr lang="ru-RU" dirty="0"/>
              <a:t> </a:t>
            </a:r>
            <a:r>
              <a:rPr lang="ru-RU" dirty="0" err="1"/>
              <a:t>діагностику</a:t>
            </a:r>
            <a:r>
              <a:rPr lang="ru-RU" dirty="0"/>
              <a:t>, а й правильно </a:t>
            </a:r>
            <a:r>
              <a:rPr lang="ru-RU" dirty="0" err="1"/>
              <a:t>інтерпретувати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Практика </a:t>
            </a:r>
            <a:r>
              <a:rPr lang="ru-RU" dirty="0" err="1"/>
              <a:t>була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 позитивною, я б </a:t>
            </a:r>
            <a:r>
              <a:rPr lang="ru-RU" dirty="0" err="1"/>
              <a:t>хотіла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для </a:t>
            </a:r>
            <a:r>
              <a:rPr lang="ru-RU" dirty="0" err="1"/>
              <a:t>глибшого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кейсів</a:t>
            </a:r>
            <a:r>
              <a:rPr lang="ru-RU" dirty="0"/>
              <a:t> у </a:t>
            </a:r>
            <a:r>
              <a:rPr lang="ru-RU" dirty="0" err="1"/>
              <a:t>команді</a:t>
            </a:r>
            <a:r>
              <a:rPr lang="ru-RU" dirty="0"/>
              <a:t> та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з </a:t>
            </a:r>
            <a:r>
              <a:rPr lang="ru-RU" dirty="0" err="1"/>
              <a:t>більшою</a:t>
            </a:r>
            <a:r>
              <a:rPr lang="ru-RU" dirty="0"/>
              <a:t>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, </a:t>
            </a:r>
            <a:r>
              <a:rPr lang="ru-RU" dirty="0" err="1"/>
              <a:t>використовуючи</a:t>
            </a:r>
            <a:r>
              <a:rPr lang="ru-RU" dirty="0"/>
              <a:t> методики для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запитів</a:t>
            </a:r>
            <a:r>
              <a:rPr lang="ru-RU" dirty="0"/>
              <a:t>,  а 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часу на практику. Також </a:t>
            </a:r>
            <a:r>
              <a:rPr lang="ru-RU" dirty="0" err="1"/>
              <a:t>хотілося</a:t>
            </a:r>
            <a:r>
              <a:rPr lang="ru-RU" dirty="0"/>
              <a:t> б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інтерактивних</a:t>
            </a:r>
            <a:r>
              <a:rPr lang="ru-RU" dirty="0"/>
              <a:t> занять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семінарів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У </a:t>
            </a:r>
            <a:r>
              <a:rPr lang="ru-RU" dirty="0" err="1"/>
              <a:t>підсумку</a:t>
            </a:r>
            <a:r>
              <a:rPr lang="ru-RU" dirty="0"/>
              <a:t>, практика в </a:t>
            </a:r>
            <a:r>
              <a:rPr lang="ru-RU" dirty="0" err="1"/>
              <a:t>Центрі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служб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насичена</a:t>
            </a:r>
            <a:r>
              <a:rPr lang="ru-RU" dirty="0"/>
              <a:t> </a:t>
            </a:r>
            <a:r>
              <a:rPr lang="ru-RU" dirty="0" err="1"/>
              <a:t>емоціями</a:t>
            </a:r>
            <a:r>
              <a:rPr lang="ru-RU" dirty="0"/>
              <a:t> та </a:t>
            </a:r>
            <a:r>
              <a:rPr lang="ru-RU" dirty="0" err="1"/>
              <a:t>новими</a:t>
            </a:r>
            <a:r>
              <a:rPr lang="ru-RU" dirty="0"/>
              <a:t> </a:t>
            </a:r>
            <a:r>
              <a:rPr lang="ru-RU" dirty="0" err="1"/>
              <a:t>знаннями</a:t>
            </a:r>
            <a:r>
              <a:rPr lang="ru-RU" dirty="0"/>
              <a:t>. Я </a:t>
            </a:r>
            <a:r>
              <a:rPr lang="ru-RU" dirty="0" err="1"/>
              <a:t>відчула</a:t>
            </a:r>
            <a:r>
              <a:rPr lang="ru-RU" dirty="0"/>
              <a:t> </a:t>
            </a:r>
            <a:r>
              <a:rPr lang="ru-RU" dirty="0" err="1"/>
              <a:t>глибоке</a:t>
            </a:r>
            <a:r>
              <a:rPr lang="ru-RU" dirty="0"/>
              <a:t>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і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продовжувати</a:t>
            </a:r>
            <a:r>
              <a:rPr lang="ru-RU" dirty="0"/>
              <a:t> </a:t>
            </a:r>
            <a:r>
              <a:rPr lang="ru-RU" dirty="0" err="1"/>
              <a:t>вдосконалювати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навички</a:t>
            </a:r>
            <a:r>
              <a:rPr lang="ru-RU" dirty="0"/>
              <a:t> в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я буду </a:t>
            </a:r>
            <a:r>
              <a:rPr lang="ru-RU" dirty="0" err="1"/>
              <a:t>пам'ятати</a:t>
            </a:r>
            <a:r>
              <a:rPr lang="ru-RU" dirty="0"/>
              <a:t> все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і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надихне</a:t>
            </a:r>
            <a:r>
              <a:rPr lang="ru-RU" dirty="0"/>
              <a:t> мене на </a:t>
            </a:r>
            <a:r>
              <a:rPr lang="ru-RU" dirty="0" err="1"/>
              <a:t>подальші</a:t>
            </a:r>
            <a:r>
              <a:rPr lang="ru-RU" dirty="0"/>
              <a:t> </a:t>
            </a:r>
            <a:r>
              <a:rPr lang="ru-RU" dirty="0" err="1"/>
              <a:t>професійні</a:t>
            </a:r>
            <a:r>
              <a:rPr lang="ru-RU" dirty="0"/>
              <a:t> </a:t>
            </a:r>
            <a:r>
              <a:rPr lang="ru-RU" dirty="0" err="1"/>
              <a:t>звершення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27A9FD4-60C4-7BB7-5DC0-8FADD4C75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5B91-ECE3-49E5-A65B-E5645F8C3EC2}" type="datetime1">
              <a:rPr lang="uk-UA" smtClean="0"/>
              <a:t>05.11.2024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DCB1C4D-1C76-CF15-5F37-9BDB53634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Алєксєєнко А.С.</a:t>
            </a:r>
          </a:p>
          <a:p>
            <a:r>
              <a:rPr lang="uk-UA" dirty="0"/>
              <a:t>ППб-1-22-4.0д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026F9C-61DA-4CA3-9CB2-80FC6044E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362200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87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8EC806-E6C1-A78B-4694-E6585037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678" y="365125"/>
            <a:ext cx="9419122" cy="4499106"/>
          </a:xfrm>
        </p:spPr>
        <p:txBody>
          <a:bodyPr/>
          <a:lstStyle/>
          <a:p>
            <a:pPr algn="ctr"/>
            <a:r>
              <a:rPr lang="uk-UA" dirty="0"/>
              <a:t>Дякую за увагу!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7F83F6D3-4B31-E536-06AA-641A2BDB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42680-7892-4409-8A2B-E2A61F7C0CE4}" type="datetime1">
              <a:rPr lang="uk-UA" smtClean="0"/>
              <a:t>05.11.2024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26BBD096-D567-E454-838C-90C1D3798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Алєксєєнко А.С,</a:t>
            </a:r>
          </a:p>
          <a:p>
            <a:r>
              <a:rPr lang="uk-UA" dirty="0"/>
              <a:t>ППб-1-22-4.0д</a:t>
            </a:r>
          </a:p>
        </p:txBody>
      </p:sp>
    </p:spTree>
    <p:extLst>
      <p:ext uri="{BB962C8B-B14F-4D97-AF65-F5344CB8AC3E}">
        <p14:creationId xmlns:p14="http://schemas.microsoft.com/office/powerpoint/2010/main" val="34041093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_корпоративна 16Х9-0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1" id="{1A547FC6-5134-4345-A980-26AFF8E5AE2E}" vid="{E5A51A39-77DF-46D3-8BFD-03D856D1A5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4599</TotalTime>
  <Words>665</Words>
  <Application>Microsoft Office PowerPoint</Application>
  <PresentationFormat>Широкоэкранный</PresentationFormat>
  <Paragraphs>55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Ezarion</vt:lpstr>
      <vt:lpstr>Ezarion Light</vt:lpstr>
      <vt:lpstr>Wingdings</vt:lpstr>
      <vt:lpstr>Тема_корпоративна 16Х9-01</vt:lpstr>
      <vt:lpstr> Виробнича психодіагностична практика у Центрі соціальних служб Шевченківського району</vt:lpstr>
      <vt:lpstr>Центр соціальних служб Шевченківський район в місті Київ</vt:lpstr>
      <vt:lpstr>Робота психолога в організації</vt:lpstr>
      <vt:lpstr>Кількісний звіт</vt:lpstr>
      <vt:lpstr>Зміст та події  практики</vt:lpstr>
      <vt:lpstr>Зміст та події з практики</vt:lpstr>
      <vt:lpstr>Зміст та події з практики</vt:lpstr>
      <vt:lpstr>Мої враження від практики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Виробнича психодіагностична практика у Центрі соціальних служб</dc:title>
  <dc:creator>Анастасія Алєксєєнко</dc:creator>
  <cp:lastModifiedBy>Marina</cp:lastModifiedBy>
  <cp:revision>40</cp:revision>
  <dcterms:created xsi:type="dcterms:W3CDTF">2024-10-04T16:18:09Z</dcterms:created>
  <dcterms:modified xsi:type="dcterms:W3CDTF">2024-11-05T08:46:52Z</dcterms:modified>
</cp:coreProperties>
</file>