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1" r:id="rId3"/>
    <p:sldId id="270" r:id="rId4"/>
    <p:sldId id="271" r:id="rId5"/>
    <p:sldId id="272" r:id="rId6"/>
    <p:sldId id="262" r:id="rId7"/>
    <p:sldId id="274" r:id="rId8"/>
    <p:sldId id="263" r:id="rId9"/>
    <p:sldId id="276" r:id="rId10"/>
    <p:sldId id="273" r:id="rId11"/>
    <p:sldId id="27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002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52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uk-UA"/>
              <a:t>Рефлексія підлітками змін власної резильєнтності (% виборів)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015000818811704E-2"/>
          <c:y val="0.30115393795054207"/>
          <c:w val="0.58957692995799893"/>
          <c:h val="0.613331032703659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Зміни резильєнтності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зростання сили духу</c:v>
                </c:pt>
                <c:pt idx="1">
                  <c:v>епізодичні прояви як відваги, так і тривоги</c:v>
                </c:pt>
                <c:pt idx="2">
                  <c:v>переживання безсилля</c:v>
                </c:pt>
                <c:pt idx="3">
                  <c:v>відсутність стресу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35.5</c:v>
                </c:pt>
                <c:pt idx="1">
                  <c:v>42.1</c:v>
                </c:pt>
                <c:pt idx="2">
                  <c:v>16.7</c:v>
                </c:pt>
                <c:pt idx="3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CC-C84F-B7D0-B0AEE1285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lang="en-US"/>
          </a:pPr>
          <a:endParaRPr lang="en-UA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A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93861-A8B2-4530-B5AB-70F20F11B715}" type="datetimeFigureOut">
              <a:rPr lang="uk-UA" smtClean="0"/>
              <a:pPr/>
              <a:t>06.11.24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0F1AF-F046-491A-83EE-AFCB36CA5E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9602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FA42D-5D17-426A-BDB2-7BF3AA4480FA}" type="datetimeFigureOut">
              <a:rPr lang="uk-UA" smtClean="0"/>
              <a:pPr/>
              <a:t>06.11.24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32DCA-BC52-4FB1-B458-3F6B5BF8894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86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32DCA-BC52-4FB1-B458-3F6B5BF8894E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602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7501" y="1449152"/>
            <a:ext cx="7929000" cy="2971051"/>
          </a:xfrm>
          <a:effectLst/>
        </p:spPr>
        <p:txBody>
          <a:bodyPr/>
          <a:lstStyle>
            <a:lvl1pPr>
              <a:defRPr sz="5400"/>
            </a:lvl1pPr>
          </a:lstStyle>
          <a:p>
            <a:r>
              <a:rPr lang="uk-UA" dirty="0"/>
              <a:t>Назва презентації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7501" y="5280847"/>
            <a:ext cx="7929000" cy="434974"/>
          </a:xfrm>
        </p:spPr>
        <p:txBody>
          <a:bodyPr anchor="t"/>
          <a:lstStyle>
            <a:lvl1pPr marL="4308475" indent="0" algn="l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/>
              <a:t>ПІБ доповідача, посада</a:t>
            </a:r>
            <a:endParaRPr lang="en-US" dirty="0"/>
          </a:p>
        </p:txBody>
      </p:sp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67FCF8DD-8CBB-03C9-E7C7-FBA8C253B5B7}"/>
              </a:ext>
            </a:extLst>
          </p:cNvPr>
          <p:cNvCxnSpPr>
            <a:cxnSpLocks/>
          </p:cNvCxnSpPr>
          <p:nvPr userDrawn="1"/>
        </p:nvCxnSpPr>
        <p:spPr>
          <a:xfrm>
            <a:off x="607501" y="6229349"/>
            <a:ext cx="7929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048" y="996951"/>
            <a:ext cx="3639741" cy="1804122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048" y="2801073"/>
            <a:ext cx="3639741" cy="3059976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C64F10-E878-4C10-B4F4-CA60B616C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якую за увагу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183976" y="1935766"/>
            <a:ext cx="6737370" cy="873612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 sz="4400" b="0" noProof="0" dirty="0"/>
              <a:t>Дякую за увагу!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8EDE0F-1A85-4738-A575-99DF7011C0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  <p:cxnSp>
        <p:nvCxnSpPr>
          <p:cNvPr id="2" name="Пряма сполучна лінія 1">
            <a:extLst>
              <a:ext uri="{FF2B5EF4-FFF2-40B4-BE49-F238E27FC236}">
                <a16:creationId xmlns:a16="http://schemas.microsoft.com/office/drawing/2014/main" id="{F24428FD-BA9C-2402-B139-EB6004ED3C96}"/>
              </a:ext>
            </a:extLst>
          </p:cNvPr>
          <p:cNvCxnSpPr>
            <a:cxnSpLocks/>
          </p:cNvCxnSpPr>
          <p:nvPr userDrawn="1"/>
        </p:nvCxnSpPr>
        <p:spPr>
          <a:xfrm>
            <a:off x="607501" y="6229349"/>
            <a:ext cx="7929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47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43" y="56111"/>
            <a:ext cx="5202250" cy="943091"/>
          </a:xfrm>
          <a:effectLst/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36" y="2222287"/>
            <a:ext cx="7915931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56EA3E-5F68-45A9-A085-45906A8FA7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і об'єкт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843" y="56111"/>
            <a:ext cx="5202250" cy="943091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36" y="2222287"/>
            <a:ext cx="7915931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56EA3E-5F68-45A9-A085-45906A8FA7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4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5ADC1957-97B3-380E-1331-6F26C6BF136E}"/>
              </a:ext>
            </a:extLst>
          </p:cNvPr>
          <p:cNvSpPr/>
          <p:nvPr userDrawn="1"/>
        </p:nvSpPr>
        <p:spPr bwMode="auto">
          <a:xfrm>
            <a:off x="1" y="-1"/>
            <a:ext cx="9143999" cy="1212649"/>
          </a:xfrm>
          <a:prstGeom prst="rect">
            <a:avLst/>
          </a:prstGeom>
          <a:solidFill>
            <a:srgbClr val="019AA8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9682" y="56111"/>
            <a:ext cx="8889477" cy="940834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393227-5537-D93D-9755-E59313998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036" y="2222287"/>
            <a:ext cx="7915931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ез фону 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170737" y="56109"/>
            <a:ext cx="7359230" cy="115653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6094DE-876C-484F-B327-87533582E0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8866B4-37AF-5835-E151-A1DEE3841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036" y="2222287"/>
            <a:ext cx="7915931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501" y="2045234"/>
            <a:ext cx="7921064" cy="1468800"/>
          </a:xfrm>
        </p:spPr>
        <p:txBody>
          <a:bodyPr anchor="b"/>
          <a:lstStyle>
            <a:lvl1pPr algn="ctr">
              <a:defRPr sz="4800" b="1" cap="none"/>
            </a:lvl1pPr>
          </a:lstStyle>
          <a:p>
            <a:r>
              <a:rPr lang="uk-UA" dirty="0"/>
              <a:t>Заголовок розділу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501" y="5281206"/>
            <a:ext cx="7921064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104785-AB0C-4420-B182-E94F1F28CF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DE4D8E-E8C2-4400-9A85-AA891EA58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048" y="2174875"/>
            <a:ext cx="389239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047" y="2751143"/>
            <a:ext cx="3892392" cy="3109913"/>
          </a:xfrm>
        </p:spPr>
        <p:txBody>
          <a:bodyPr anchor="t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64" y="2174875"/>
            <a:ext cx="389593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64" y="2751143"/>
            <a:ext cx="3895937" cy="3109913"/>
          </a:xfrm>
        </p:spPr>
        <p:txBody>
          <a:bodyPr anchor="t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70737" y="56110"/>
            <a:ext cx="7359230" cy="94083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C36C1E-AE5F-4072-9074-A208F4E157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468" y="5271374"/>
            <a:ext cx="7921064" cy="566738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468" y="5838112"/>
            <a:ext cx="7921064" cy="4937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AD4CC7-69A6-4D3C-A7D9-85001FA180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907" y="56110"/>
            <a:ext cx="932694" cy="115653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4600" y="447188"/>
            <a:ext cx="7291900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dirty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500" y="2184404"/>
            <a:ext cx="7922464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F06FA22-466C-4E67-B30B-539007D7A52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57908" y="56111"/>
            <a:ext cx="782622" cy="9704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8" r:id="rId3"/>
    <p:sldLayoutId id="2147483652" r:id="rId4"/>
    <p:sldLayoutId id="2147483654" r:id="rId5"/>
    <p:sldLayoutId id="2147483651" r:id="rId6"/>
    <p:sldLayoutId id="2147483655" r:id="rId7"/>
    <p:sldLayoutId id="2147483653" r:id="rId8"/>
    <p:sldLayoutId id="2147483657" r:id="rId9"/>
    <p:sldLayoutId id="2147483663" r:id="rId10"/>
    <p:sldLayoutId id="2147483667" r:id="rId11"/>
  </p:sldLayoutIdLst>
  <p:hf sldNum="0" hdr="0"/>
  <p:txStyles>
    <p:titleStyle>
      <a:lvl1pPr algn="ctr" defTabSz="457189" rtl="0" eaLnBrk="1" latinLnBrk="0" hangingPunct="1">
        <a:spcBef>
          <a:spcPct val="0"/>
        </a:spcBef>
        <a:buNone/>
        <a:defRPr sz="4000" b="1" kern="1200">
          <a:solidFill>
            <a:srgbClr val="002220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32" indent="-28574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2971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16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349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39994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9993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91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6018246-BC87-E64D-9A42-3273691D3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79" y="1988740"/>
            <a:ext cx="8128932" cy="991402"/>
          </a:xfrm>
        </p:spPr>
        <p:txBody>
          <a:bodyPr>
            <a:normAutofit fontScale="90000"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КВАЛІФІКАЦІЙНА МАГІСТЕРСЬКА РОБОТА 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Навчально-професійний проєкт</a:t>
            </a:r>
            <a:b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2800" dirty="0"/>
            </a:br>
            <a:r>
              <a:rPr lang="uk-UA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uk-UA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6D919733-E495-E1BF-72A2-A3CF899E7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869" y="3072968"/>
            <a:ext cx="7929000" cy="434974"/>
          </a:xfrm>
        </p:spPr>
        <p:txBody>
          <a:bodyPr>
            <a:normAutofit fontScale="25000" lnSpcReduction="20000"/>
          </a:bodyPr>
          <a:lstStyle/>
          <a:p>
            <a:pPr marL="2155825" algn="l"/>
            <a:r>
              <a:rPr lang="uk-UA" sz="9600" dirty="0">
                <a:latin typeface="Arial" panose="020B0604020202020204" pitchFamily="34" charset="0"/>
                <a:cs typeface="Arial" panose="020B0604020202020204" pitchFamily="34" charset="0"/>
              </a:rPr>
              <a:t>Виконав (</a:t>
            </a:r>
            <a:r>
              <a:rPr lang="uk-UA" sz="9600" dirty="0" err="1">
                <a:latin typeface="Arial" panose="020B0604020202020204" pitchFamily="34" charset="0"/>
                <a:cs typeface="Arial" panose="020B0604020202020204" pitchFamily="34" charset="0"/>
              </a:rPr>
              <a:t>ла</a:t>
            </a:r>
            <a:r>
              <a:rPr lang="uk-UA" sz="9600" dirty="0">
                <a:latin typeface="Arial" panose="020B0604020202020204" pitchFamily="34" charset="0"/>
                <a:cs typeface="Arial" panose="020B0604020202020204" pitchFamily="34" charset="0"/>
              </a:rPr>
              <a:t>): студент(</a:t>
            </a:r>
            <a:r>
              <a:rPr lang="uk-UA" sz="9600" dirty="0" err="1">
                <a:latin typeface="Arial" panose="020B0604020202020204" pitchFamily="34" charset="0"/>
                <a:cs typeface="Arial" panose="020B0604020202020204" pitchFamily="34" charset="0"/>
              </a:rPr>
              <a:t>ка</a:t>
            </a:r>
            <a:r>
              <a:rPr lang="uk-UA" sz="9600" dirty="0">
                <a:latin typeface="Arial" panose="020B0604020202020204" pitchFamily="34" charset="0"/>
                <a:cs typeface="Arial" panose="020B0604020202020204" pitchFamily="34" charset="0"/>
              </a:rPr>
              <a:t>)   ІІ  курсу групи ЕКПм-1-24-1.4д(з) очної (заочної) форми навчання</a:t>
            </a:r>
          </a:p>
          <a:p>
            <a:pPr marL="2155825" algn="l"/>
            <a:r>
              <a:rPr lang="uk-UA" sz="9600" b="1" dirty="0">
                <a:latin typeface="Arial" panose="020B0604020202020204" pitchFamily="34" charset="0"/>
                <a:cs typeface="Arial" panose="020B0604020202020204" pitchFamily="34" charset="0"/>
              </a:rPr>
              <a:t>Петренко Тетяна Анатоліївна</a:t>
            </a:r>
          </a:p>
          <a:p>
            <a:pPr marL="2155825" algn="l"/>
            <a:r>
              <a:rPr lang="uk-UA" sz="9600" dirty="0">
                <a:latin typeface="Arial" panose="020B0604020202020204" pitchFamily="34" charset="0"/>
                <a:cs typeface="Arial" panose="020B0604020202020204" pitchFamily="34" charset="0"/>
              </a:rPr>
              <a:t>Науковий керівник: професор (доцент) кафедри психології особистості та соціальних практик, доктор (кандидат) психологічних наук, професор (доцент)</a:t>
            </a:r>
          </a:p>
          <a:p>
            <a:pPr marL="2155825" algn="l"/>
            <a:r>
              <a:rPr lang="uk-UA" sz="9600" b="1" dirty="0">
                <a:latin typeface="Arial" panose="020B0604020202020204" pitchFamily="34" charset="0"/>
                <a:cs typeface="Arial" panose="020B0604020202020204" pitchFamily="34" charset="0"/>
              </a:rPr>
              <a:t>Іваненко Галина Анатоліївна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1070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C705F-EE10-08F0-9E7C-CD128483C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7">
            <a:extLst>
              <a:ext uri="{FF2B5EF4-FFF2-40B4-BE49-F238E27FC236}">
                <a16:creationId xmlns:a16="http://schemas.microsoft.com/office/drawing/2014/main" id="{AF25ED36-19CB-F758-081F-408FF027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02" y="303928"/>
            <a:ext cx="8085584" cy="5136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>
                <a:solidFill>
                  <a:srgbClr val="0091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Прикладний результат  дослідження</a:t>
            </a:r>
            <a:r>
              <a:rPr lang="uk-UA" sz="20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ісце для вмісту 8">
            <a:extLst>
              <a:ext uri="{FF2B5EF4-FFF2-40B4-BE49-F238E27FC236}">
                <a16:creationId xmlns:a16="http://schemas.microsoft.com/office/drawing/2014/main" id="{7ABF2EAA-2FD4-EDE5-C31A-B6E017A3E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73" y="1302327"/>
            <a:ext cx="8670120" cy="487463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sz="32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 </a:t>
            </a:r>
          </a:p>
          <a:p>
            <a:pPr algn="just">
              <a:buFont typeface="Wingdings" pitchFamily="2" charset="2"/>
              <a:buChar char="v"/>
            </a:pP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Прикладний результат проєкту:  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програма психологічної підтримки дружин військовослужбовців “</a:t>
            </a: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Я – свій основний </a:t>
            </a:r>
            <a:r>
              <a:rPr lang="uk-UA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ресурс</a:t>
            </a:r>
            <a:r>
              <a:rPr lang="uk-UA" sz="2600" dirty="0" err="1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 Мета програми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: навчання дружин військовослужбовців навичкам стабілізації ментального стану та розвиток їхньої життєстійкості </a:t>
            </a:r>
          </a:p>
          <a:p>
            <a:pPr algn="just">
              <a:buFont typeface="Wingdings" pitchFamily="2" charset="2"/>
              <a:buChar char="v"/>
            </a:pP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   Форма реалізації програми</a:t>
            </a: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: електронний збірник просвітницько-розвивального змісту  з розповсюдженням у соціальних мережах і групах спілкування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Тематичний зміст збірника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009193"/>
              </a:buClr>
              <a:buAutoNum type="arabicPeriod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Якою буває психологічна підтримка та навіщо вона потрібна?</a:t>
            </a:r>
          </a:p>
          <a:p>
            <a:pPr marL="457200" indent="-457200" algn="just">
              <a:buClr>
                <a:srgbClr val="009193"/>
              </a:buClr>
              <a:buAutoNum type="arabicPeriod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Якими бувають ризики та наслідки отримання та неотримання психологічної підтримки? </a:t>
            </a:r>
          </a:p>
          <a:p>
            <a:pPr marL="457200" indent="-457200" algn="just">
              <a:buClr>
                <a:srgbClr val="009193"/>
              </a:buClr>
              <a:buAutoNum type="arabicPeriod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Що робити, щоб знизити психологічну напругу? 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009193"/>
              </a:buClr>
              <a:buAutoNum type="arabicPeriod" startAt="5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Що таке особистісний ресурс та де його брати?</a:t>
            </a:r>
          </a:p>
          <a:p>
            <a:pPr marL="457200" indent="-457200" algn="just">
              <a:buClr>
                <a:srgbClr val="009193"/>
              </a:buClr>
              <a:buAutoNum type="arabicPeriod" startAt="5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Як допомогти собі під час очікування?</a:t>
            </a:r>
          </a:p>
          <a:p>
            <a:pPr marL="457200" indent="-457200" algn="just">
              <a:buClr>
                <a:srgbClr val="009193"/>
              </a:buClr>
              <a:buAutoNum type="arabicPeriod" startAt="5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Куди звертатись за психологічною допомогою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k-UA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rgbClr val="009193"/>
              </a:buClr>
              <a:buAutoNum type="arabicPeriod" startAt="5"/>
            </a:pPr>
            <a:r>
              <a:rPr lang="uk-UA" sz="2600" dirty="0">
                <a:latin typeface="Arial" panose="020B0604020202020204" pitchFamily="34" charset="0"/>
                <a:cs typeface="Arial" panose="020B0604020202020204" pitchFamily="34" charset="0"/>
              </a:rPr>
              <a:t>Як правильно формулювати конструктивні плани на майбутнє?</a:t>
            </a:r>
          </a:p>
          <a:p>
            <a:pPr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86882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F071C-F4B2-FA92-5E03-7ED832C47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278791-E86E-E7B1-F960-2C0C784C9C8B}"/>
              </a:ext>
            </a:extLst>
          </p:cNvPr>
          <p:cNvSpPr txBox="1"/>
          <p:nvPr/>
        </p:nvSpPr>
        <p:spPr>
          <a:xfrm>
            <a:off x="808448" y="998084"/>
            <a:ext cx="1166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</a:t>
            </a:r>
            <a:endParaRPr lang="x-none" sz="2400" i="1" u="sng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5CCF7E4E-9BB7-1172-E1EF-A660D931FF2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5" y="1634837"/>
            <a:ext cx="2722419" cy="47936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8">
            <a:extLst>
              <a:ext uri="{FF2B5EF4-FFF2-40B4-BE49-F238E27FC236}">
                <a16:creationId xmlns:a16="http://schemas.microsoft.com/office/drawing/2014/main" id="{B9677D5A-BAF3-8CE1-3CAB-97C07AAE049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293" y="1634838"/>
            <a:ext cx="2722419" cy="4793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D25B3392-A2F7-CD5C-846D-DF17042B0CF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551" y="1634838"/>
            <a:ext cx="2713022" cy="4793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D2D08CA8-035E-79CE-3ACE-E68094753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02" y="303928"/>
            <a:ext cx="8085584" cy="5136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>
                <a:solidFill>
                  <a:srgbClr val="0091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Прикладний результат  дослідження</a:t>
            </a:r>
            <a:r>
              <a:rPr lang="uk-UA" sz="20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86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304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8">
            <a:extLst>
              <a:ext uri="{FF2B5EF4-FFF2-40B4-BE49-F238E27FC236}">
                <a16:creationId xmlns:a16="http://schemas.microsoft.com/office/drawing/2014/main" id="{00B296D4-0084-FC59-6DEB-F54A0E87A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78" y="1669717"/>
            <a:ext cx="8576453" cy="481921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sz="2400" dirty="0">
                <a:latin typeface="+mn-lt"/>
              </a:rPr>
              <a:t>  </a:t>
            </a:r>
            <a:r>
              <a:rPr lang="uk-UA" sz="24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Стисло про </a:t>
            </a:r>
            <a:r>
              <a:rPr lang="uk-UA" sz="24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важливість і своєчасність </a:t>
            </a:r>
            <a:r>
              <a:rPr lang="uk-UA" sz="24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визначеної психологічної проблеми для українського суспільства  та психологічної практики</a:t>
            </a:r>
          </a:p>
          <a:p>
            <a:pPr>
              <a:buNone/>
            </a:pPr>
            <a:r>
              <a:rPr lang="uk-UA" sz="24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На тлі недостатньої кількості наукових досліджень  і обмеженості інформації за проблематикою  психічного стану та 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життєздійснення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дружин військовослужбовців зростає важливість та актуальність вивчення специфіки кризових переживань цих жінок. 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Особисте світосприйняття,  кризові переживання, унікальний досвід і власний шлях життєтворення дружин військовослужбовців потребує розроблення й апробації дієвих практик надання цим жінкам кваліфікованої та своєчасної психологічної допомоги та соціальної підтримки. </a:t>
            </a:r>
          </a:p>
          <a:p>
            <a:pPr>
              <a:buNone/>
            </a:pPr>
            <a:endParaRPr lang="ru-RU" sz="2000" dirty="0">
              <a:latin typeface="+mn-lt"/>
            </a:endParaRPr>
          </a:p>
          <a:p>
            <a:pPr>
              <a:buNone/>
            </a:pPr>
            <a:endParaRPr lang="uk-UA" sz="2400" dirty="0">
              <a:latin typeface="+mn-lt"/>
            </a:endParaRPr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06B299D9-A75C-8324-5D69-143161B8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451" y="99533"/>
            <a:ext cx="4950941" cy="84026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Актуальність дослідження </a:t>
            </a:r>
          </a:p>
        </p:txBody>
      </p:sp>
    </p:spTree>
    <p:extLst>
      <p:ext uri="{BB962C8B-B14F-4D97-AF65-F5344CB8AC3E}">
        <p14:creationId xmlns:p14="http://schemas.microsoft.com/office/powerpoint/2010/main" val="252042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E4193-A0BA-16F7-9195-0A75F260F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вмісту 8">
            <a:extLst>
              <a:ext uri="{FF2B5EF4-FFF2-40B4-BE49-F238E27FC236}">
                <a16:creationId xmlns:a16="http://schemas.microsoft.com/office/drawing/2014/main" id="{E414E29C-559D-4F09-B4AD-1B4F51ACB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6" y="1683517"/>
            <a:ext cx="8515927" cy="483769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Об’єкт дослідження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– ???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 дослідження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– ???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Мета дослідження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– теоретично проаналізувати й емпірично дослідити проблему …, розробити  й апробувати … .</a:t>
            </a:r>
          </a:p>
          <a:p>
            <a:pPr algn="just">
              <a:buNone/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Завдання дослідження:</a:t>
            </a:r>
          </a:p>
          <a:p>
            <a:pPr algn="just">
              <a:buNone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  1.	Здійснити теоретичний аналіз наукових підходів до проблеми….</a:t>
            </a:r>
          </a:p>
          <a:p>
            <a:pPr algn="just">
              <a:buNone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 2.	Емпірично дослідити ….</a:t>
            </a:r>
          </a:p>
          <a:p>
            <a:pPr algn="just">
              <a:buNone/>
            </a:pP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 3.	Розробити й апробувати …..</a:t>
            </a:r>
          </a:p>
          <a:p>
            <a:pPr>
              <a:buNone/>
            </a:pPr>
            <a:endParaRPr lang="uk-UA" sz="2800" b="1" dirty="0">
              <a:latin typeface="+mn-lt"/>
            </a:endParaRPr>
          </a:p>
          <a:p>
            <a:pPr>
              <a:buNone/>
            </a:pPr>
            <a:endParaRPr lang="uk-UA" dirty="0"/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F3777926-894B-AFEA-BC75-E45C0973A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1693" y="110291"/>
            <a:ext cx="4950941" cy="840260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Методологічний апарат дослідження </a:t>
            </a:r>
          </a:p>
        </p:txBody>
      </p:sp>
    </p:spTree>
    <p:extLst>
      <p:ext uri="{BB962C8B-B14F-4D97-AF65-F5344CB8AC3E}">
        <p14:creationId xmlns:p14="http://schemas.microsoft.com/office/powerpoint/2010/main" val="128867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AC2CE-BD3D-71FD-BBE0-7BEC5B7C6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7">
            <a:extLst>
              <a:ext uri="{FF2B5EF4-FFF2-40B4-BE49-F238E27FC236}">
                <a16:creationId xmlns:a16="http://schemas.microsoft.com/office/drawing/2014/main" id="{2346EE4C-5713-B243-AF46-AA0B0940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3209" y="88776"/>
            <a:ext cx="4950941" cy="840260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Ключові поняття дослідження </a:t>
            </a:r>
          </a:p>
        </p:txBody>
      </p:sp>
      <p:sp>
        <p:nvSpPr>
          <p:cNvPr id="8" name="Місце для вмісту 8">
            <a:extLst>
              <a:ext uri="{FF2B5EF4-FFF2-40B4-BE49-F238E27FC236}">
                <a16:creationId xmlns:a16="http://schemas.microsoft.com/office/drawing/2014/main" id="{0BF57856-C32A-005E-E1BF-B6B0D8416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73" y="1320800"/>
            <a:ext cx="8551786" cy="4856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 </a:t>
            </a:r>
          </a:p>
          <a:p>
            <a:pPr marL="0" indent="0" algn="just">
              <a:buNone/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Ментальні ресурси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– особистісні властивості й здібності, що є для людини цінними та допомагають адаптуватися до стресових ситуацій й долати їх (Стівен 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Хобфолл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Психологічна підтримка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– різновид психологічної допомоги, який полягає у стабілізації та/чи покращенні емоційного стану людини, актуалізації її особистісних ресурсів для успішного подолання складних життєвих ситуацій (Олеся Столярчук) </a:t>
            </a:r>
          </a:p>
          <a:p>
            <a:pPr>
              <a:buNone/>
            </a:pPr>
            <a:endParaRPr lang="uk-UA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7961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C541C-1896-0614-7C01-206DD9499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7">
            <a:extLst>
              <a:ext uri="{FF2B5EF4-FFF2-40B4-BE49-F238E27FC236}">
                <a16:creationId xmlns:a16="http://schemas.microsoft.com/office/drawing/2014/main" id="{FA6D441D-4C36-C9CD-CD9F-7D7374B69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058" y="131806"/>
            <a:ext cx="4950941" cy="840260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Ключові тези теоретичного аналізу </a:t>
            </a:r>
          </a:p>
        </p:txBody>
      </p:sp>
      <p:sp>
        <p:nvSpPr>
          <p:cNvPr id="3" name="Місце для вмісту 8">
            <a:extLst>
              <a:ext uri="{FF2B5EF4-FFF2-40B4-BE49-F238E27FC236}">
                <a16:creationId xmlns:a16="http://schemas.microsoft.com/office/drawing/2014/main" id="{D9967AF0-EEEE-D90B-1D3D-0D1B280F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19" y="1918710"/>
            <a:ext cx="8742218" cy="49392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sz="3100" dirty="0">
                <a:latin typeface="+mn-lt"/>
              </a:rPr>
              <a:t> </a:t>
            </a:r>
            <a:r>
              <a:rPr lang="uk-UA" sz="28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Кілька речень про головні  ідеї, сформовані на підставі аналізу наукових джерел із зазначенням прізвищ науковців (у алфавітній послідовності), які досліджували цю тему</a:t>
            </a:r>
          </a:p>
          <a:p>
            <a:pPr>
              <a:buNone/>
            </a:pPr>
            <a:r>
              <a:rPr lang="uk-UA" sz="28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uk-UA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російських дослідників НЕ БРАТИ</a:t>
            </a:r>
            <a:r>
              <a:rPr lang="uk-UA" sz="28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20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uk-UA" sz="28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</a:t>
            </a:r>
          </a:p>
          <a:p>
            <a:pPr algn="just">
              <a:buNone/>
            </a:pPr>
            <a:r>
              <a:rPr lang="uk-UA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Життєва криза 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є важливим етапом в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самодетермінації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розвитку особистості, яке супроводжується перериванням поступовості та переходом до нової якості життя (П.П. Горностай,   Т.В. </a:t>
            </a:r>
            <a:r>
              <a:rPr lang="uk-UA" sz="2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Зайчикова</a:t>
            </a:r>
            <a:r>
              <a:rPr lang="uk-UA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Т.М. Титаренко)</a:t>
            </a:r>
          </a:p>
          <a:p>
            <a:pPr>
              <a:buNone/>
            </a:pPr>
            <a:endParaRPr lang="uk-UA" sz="2400" dirty="0">
              <a:latin typeface="+mn-lt"/>
            </a:endParaRPr>
          </a:p>
          <a:p>
            <a:endParaRPr lang="uk-UA" sz="2400" dirty="0">
              <a:latin typeface="+mn-lt"/>
            </a:endParaRPr>
          </a:p>
          <a:p>
            <a:pPr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951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7">
            <a:extLst>
              <a:ext uri="{FF2B5EF4-FFF2-40B4-BE49-F238E27FC236}">
                <a16:creationId xmlns:a16="http://schemas.microsoft.com/office/drawing/2014/main" id="{C5C8F004-A870-5799-4800-08EAA60DE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02" y="303928"/>
            <a:ext cx="8085584" cy="5136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Зміст емпіричного дослідження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Місце для вмісту 8">
            <a:extLst>
              <a:ext uri="{FF2B5EF4-FFF2-40B4-BE49-F238E27FC236}">
                <a16:creationId xmlns:a16="http://schemas.microsoft.com/office/drawing/2014/main" id="{9BABD35C-C0C4-4179-9B7E-C4006A83F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7" y="1334599"/>
            <a:ext cx="8788997" cy="521947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Мета емпіричного дослідження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– вивчення ….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дослідницької вибірки: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(кількість осіб, залучених до дослідження; вік, стать, статус вказуються, якщо використовувались як критерії )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План емпіричного дослідження:</a:t>
            </a:r>
          </a:p>
          <a:p>
            <a:pPr marL="0" indent="0">
              <a:buNone/>
            </a:pPr>
            <a:r>
              <a:rPr lang="uk-UA" sz="20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</a:t>
            </a:r>
          </a:p>
          <a:p>
            <a:pPr marL="514350" indent="-514350">
              <a:buFontTx/>
              <a:buAutoNum type="arabicPeriod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Дослідити ознаки кризових переживань українських емігрантів</a:t>
            </a:r>
            <a:b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(методика діагностики рівня соціальної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фрустрованості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(модифікація О. Столярчук), опитувальник «Госпітальна шкала тривоги і депресії» (HADS), методика «Когнітивні особливості суб’єктивного благополуччя (КОСБ-3)» О. Савченко, О. Калюк).</a:t>
            </a:r>
          </a:p>
          <a:p>
            <a:pPr marL="514350" indent="-514350">
              <a:buAutoNum type="arabicPeriod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Дослідити можливості особистості долати труднощі</a:t>
            </a:r>
            <a:b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(методика діагностики схильності до деструктивної поведінки          (Н.О. Євдокимова, В.Л.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Зливков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, С.О.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Лукомська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))</a:t>
            </a:r>
          </a:p>
          <a:p>
            <a:pPr marL="514350" indent="-514350">
              <a:buAutoNum type="arabicPeriod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Виявити типову детермінацію зриву контакту клієнта з  психологом, зібрати статистику причин </a:t>
            </a:r>
            <a:r>
              <a:rPr lang="uk-UA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незвернення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по допомогу (фокус-група). </a:t>
            </a:r>
          </a:p>
          <a:p>
            <a:pPr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927061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4B1B5-8391-23CD-405E-31A503FDD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7">
            <a:extLst>
              <a:ext uri="{FF2B5EF4-FFF2-40B4-BE49-F238E27FC236}">
                <a16:creationId xmlns:a16="http://schemas.microsoft.com/office/drawing/2014/main" id="{FEF74C3E-E1F9-2940-BFFC-7ABA830D1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2" y="131806"/>
            <a:ext cx="7799293" cy="599714"/>
          </a:xfrm>
        </p:spPr>
        <p:txBody>
          <a:bodyPr>
            <a:normAutofit/>
          </a:bodyPr>
          <a:lstStyle/>
          <a:p>
            <a:pPr algn="ctr"/>
            <a:r>
              <a:rPr lang="uk-UA" sz="3100" dirty="0">
                <a:solidFill>
                  <a:srgbClr val="0091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Результати  емпіричного дослідження</a:t>
            </a:r>
            <a:r>
              <a:rPr lang="uk-UA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Місце для вмісту 8">
            <a:extLst>
              <a:ext uri="{FF2B5EF4-FFF2-40B4-BE49-F238E27FC236}">
                <a16:creationId xmlns:a16="http://schemas.microsoft.com/office/drawing/2014/main" id="{E929AC48-5434-A69E-E45E-514259384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550" y="837901"/>
            <a:ext cx="8208085" cy="2496969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uk-UA" sz="20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Стислий виклад результатів емпіричного дослідження (діагностики) із унаочненням (графік, діаграма, таблиця)</a:t>
            </a:r>
          </a:p>
          <a:p>
            <a:pPr marL="514350" indent="-514350" algn="just">
              <a:buNone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Виокремити ті діагностичні дані, які виразно вказують на доречність подальшого розроблення та апробації прикладного результату дослідження</a:t>
            </a:r>
          </a:p>
          <a:p>
            <a:pPr>
              <a:buNone/>
            </a:pPr>
            <a:r>
              <a:rPr lang="uk-UA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 оформлення діаграми</a:t>
            </a:r>
          </a:p>
        </p:txBody>
      </p:sp>
      <p:graphicFrame>
        <p:nvGraphicFramePr>
          <p:cNvPr id="4" name="Диаграмма 9">
            <a:extLst>
              <a:ext uri="{FF2B5EF4-FFF2-40B4-BE49-F238E27FC236}">
                <a16:creationId xmlns:a16="http://schemas.microsoft.com/office/drawing/2014/main" id="{BB206AC2-FD1E-F979-BF92-6CF8863B77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210235"/>
              </p:ext>
            </p:extLst>
          </p:nvPr>
        </p:nvGraphicFramePr>
        <p:xfrm>
          <a:off x="346363" y="3334870"/>
          <a:ext cx="8528695" cy="3227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3511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7FBEA4A6-AB06-F823-56C2-82EFBFED7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342" y="131806"/>
            <a:ext cx="7799293" cy="599714"/>
          </a:xfrm>
        </p:spPr>
        <p:txBody>
          <a:bodyPr>
            <a:normAutofit/>
          </a:bodyPr>
          <a:lstStyle/>
          <a:p>
            <a:pPr algn="ctr"/>
            <a:r>
              <a:rPr lang="uk-UA" sz="3100" dirty="0">
                <a:solidFill>
                  <a:srgbClr val="0091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Результати  емпіричного дослідження</a:t>
            </a:r>
            <a:r>
              <a:rPr lang="uk-UA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Місце для вмісту 8">
            <a:extLst>
              <a:ext uri="{FF2B5EF4-FFF2-40B4-BE49-F238E27FC236}">
                <a16:creationId xmlns:a16="http://schemas.microsoft.com/office/drawing/2014/main" id="{EE88AC44-0BC8-9E11-2677-BB4DEC90F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109" y="827145"/>
            <a:ext cx="8783782" cy="2311400"/>
          </a:xfrm>
        </p:spPr>
        <p:txBody>
          <a:bodyPr>
            <a:normAutofit/>
          </a:bodyPr>
          <a:lstStyle/>
          <a:p>
            <a:pPr marL="514350" indent="-514350" algn="just">
              <a:buNone/>
            </a:pPr>
            <a:r>
              <a:rPr lang="uk-UA" sz="20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Стислий виклад результатів емпіричного дослідження (діагностики) із унаочненням (графік, діаграма, таблиця)</a:t>
            </a:r>
          </a:p>
          <a:p>
            <a:pPr lvl="0">
              <a:buNone/>
            </a:pPr>
            <a:r>
              <a:rPr lang="uk-UA" sz="20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 оформлення таблиці</a:t>
            </a:r>
          </a:p>
          <a:p>
            <a:pPr lvl="0">
              <a:buNone/>
            </a:pPr>
            <a:r>
              <a:rPr lang="uk-UA" sz="2000" b="1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Розподіл підлітків за рівнями р</a:t>
            </a:r>
            <a:r>
              <a:rPr lang="uk-UA" sz="2000" b="1" dirty="0" bmk="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езильєнтності (методика </a:t>
            </a:r>
            <a:r>
              <a:rPr lang="ru-RU" sz="2000" b="1" dirty="0" bmk="_Hlk13931710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BRS</a:t>
            </a:r>
            <a:r>
              <a:rPr lang="uk-UA" sz="2000" b="1" dirty="0" bmk="_Hlk13931710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:a16="http://schemas.microsoft.com/office/drawing/2014/main" id="{BE309F61-48B9-CF64-7FA6-D0CC14063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420300"/>
              </p:ext>
            </p:extLst>
          </p:nvPr>
        </p:nvGraphicFramePr>
        <p:xfrm>
          <a:off x="221673" y="2834408"/>
          <a:ext cx="8709890" cy="356241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741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1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19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/>
                        <a:t>Рівень</a:t>
                      </a:r>
                      <a:endParaRPr lang="ru-RU" sz="2400" dirty="0"/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/>
                        <a:t>Показники резильєнтності</a:t>
                      </a:r>
                      <a:endParaRPr lang="ru-RU" sz="2400" dirty="0"/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Внут</a:t>
                      </a:r>
                      <a:r>
                        <a:rPr lang="uk-UA" sz="2400" baseline="0" dirty="0"/>
                        <a:t>рішньо переміщені особи </a:t>
                      </a:r>
                      <a:r>
                        <a:rPr lang="uk-UA" sz="2400" dirty="0"/>
                        <a:t>(</a:t>
                      </a:r>
                      <a:r>
                        <a:rPr lang="en-US" sz="2400" dirty="0"/>
                        <a:t>n=94)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Місцеві</a:t>
                      </a:r>
                      <a:r>
                        <a:rPr lang="uk-UA" sz="2400" baseline="0" dirty="0"/>
                        <a:t> мешканці </a:t>
                      </a:r>
                      <a:r>
                        <a:rPr lang="en-US" sz="2400" dirty="0"/>
                        <a:t>(n=98)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кількість осіб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 %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кількість осіб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%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високий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/>
                        <a:t>17</a:t>
                      </a:r>
                      <a:endParaRPr lang="ru-RU" sz="2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18,1 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24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24,5 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середній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53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56,4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48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49,0 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низький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/>
                        <a:t>24</a:t>
                      </a:r>
                      <a:endParaRPr lang="ru-RU" sz="2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25,5 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26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/>
                        <a:t>26,5 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356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FE725-EA5F-75AC-9BB3-48FA7B412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7">
            <a:extLst>
              <a:ext uri="{FF2B5EF4-FFF2-40B4-BE49-F238E27FC236}">
                <a16:creationId xmlns:a16="http://schemas.microsoft.com/office/drawing/2014/main" id="{C6CA2C64-21D3-32C0-F56D-FA1AB2DE7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02" y="303928"/>
            <a:ext cx="8085584" cy="5136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Прикладний результат  дослідження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Місце для вмісту 8">
            <a:extLst>
              <a:ext uri="{FF2B5EF4-FFF2-40B4-BE49-F238E27FC236}">
                <a16:creationId xmlns:a16="http://schemas.microsoft.com/office/drawing/2014/main" id="{7C44F593-EF29-41DA-A209-C23A425A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1302327"/>
            <a:ext cx="8545074" cy="4874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 прикладного результату проєкту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(програми психологічного впливу, допомоги тощо, тренінгу, діагностичної методики, психологічного чат-боту чи сайту, рекомендаційного збірника, психологічної гри тощо…)</a:t>
            </a:r>
            <a:endParaRPr lang="uk-UA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uk-UA" sz="2200" i="1" u="sng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</a:t>
            </a:r>
          </a:p>
          <a:p>
            <a:pPr>
              <a:buNone/>
            </a:pP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Назва </a:t>
            </a:r>
          </a:p>
          <a:p>
            <a:pPr>
              <a:buNone/>
            </a:pP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Мета </a:t>
            </a:r>
          </a:p>
          <a:p>
            <a:pPr>
              <a:buNone/>
            </a:pP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Рубрики (підтеми)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9215880"/>
      </p:ext>
    </p:extLst>
  </p:cSld>
  <p:clrMapOvr>
    <a:masterClrMapping/>
  </p:clrMapOvr>
</p:sld>
</file>

<file path=ppt/theme/theme1.xml><?xml version="1.0" encoding="utf-8"?>
<a:theme xmlns:a="http://schemas.openxmlformats.org/drawingml/2006/main" name="Цитований текст">
  <a:themeElements>
    <a:clrScheme name="Настроювані 1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19AA8"/>
      </a:accent1>
      <a:accent2>
        <a:srgbClr val="00C6BB"/>
      </a:accent2>
      <a:accent3>
        <a:srgbClr val="92D050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2" id="{19CABAC4-14B4-48D1-8CFD-8E9BAB090022}" vid="{CB35B59C-7DBF-4DE6-92B8-7B69EBDD734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Цитований текст</Template>
  <TotalTime>58</TotalTime>
  <Words>756</Words>
  <Application>Microsoft Macintosh PowerPoint</Application>
  <PresentationFormat>On-screen Show (4:3)</PresentationFormat>
  <Paragraphs>91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Wingdings 2</vt:lpstr>
      <vt:lpstr>Цитований текст</vt:lpstr>
      <vt:lpstr>КВАЛІФІКАЦІЙНА МАГІСТЕРСЬКА РОБОТА  Навчально-професійний проєкт  ТЕМА </vt:lpstr>
      <vt:lpstr>Актуальність дослідження </vt:lpstr>
      <vt:lpstr>Методологічний апарат дослідження </vt:lpstr>
      <vt:lpstr>Ключові поняття дослідження </vt:lpstr>
      <vt:lpstr>Ключові тези теоретичного аналізу </vt:lpstr>
      <vt:lpstr>Зміст емпіричного дослідження </vt:lpstr>
      <vt:lpstr>Результати  емпіричного дослідження </vt:lpstr>
      <vt:lpstr>Результати  емпіричного дослідження </vt:lpstr>
      <vt:lpstr>Прикладний результат  дослідження </vt:lpstr>
      <vt:lpstr>Прикладний результат  дослідження </vt:lpstr>
      <vt:lpstr>Прикладний результат  дослідження 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КВАЛІФІКАЦІЙНА МАГІСТЕРСЬКА РОБОТА  Навчально-професійний проєкт  ТЕМА </dc:title>
  <dc:creator>Microsoft Office User</dc:creator>
  <cp:lastModifiedBy>Microsoft Office User</cp:lastModifiedBy>
  <cp:revision>3</cp:revision>
  <dcterms:created xsi:type="dcterms:W3CDTF">2024-10-30T10:08:50Z</dcterms:created>
  <dcterms:modified xsi:type="dcterms:W3CDTF">2024-11-06T06:51:14Z</dcterms:modified>
</cp:coreProperties>
</file>